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53" r:id="rId3"/>
    <p:sldId id="354" r:id="rId4"/>
    <p:sldId id="332" r:id="rId5"/>
    <p:sldId id="359" r:id="rId6"/>
    <p:sldId id="260" r:id="rId7"/>
    <p:sldId id="262" r:id="rId8"/>
    <p:sldId id="261" r:id="rId9"/>
    <p:sldId id="329" r:id="rId10"/>
    <p:sldId id="349" r:id="rId11"/>
    <p:sldId id="355" r:id="rId12"/>
    <p:sldId id="263" r:id="rId13"/>
    <p:sldId id="352" r:id="rId14"/>
    <p:sldId id="336" r:id="rId15"/>
    <p:sldId id="357" r:id="rId16"/>
    <p:sldId id="265" r:id="rId17"/>
    <p:sldId id="304" r:id="rId18"/>
    <p:sldId id="326" r:id="rId19"/>
    <p:sldId id="358" r:id="rId20"/>
    <p:sldId id="360" r:id="rId21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Neue Light"/>
      </a:defRPr>
    </a:lvl1pPr>
    <a:lvl2pPr indent="228600" algn="ctr" defTabSz="584200">
      <a:defRPr sz="3600">
        <a:latin typeface="+mn-lt"/>
        <a:ea typeface="+mn-ea"/>
        <a:cs typeface="+mn-cs"/>
        <a:sym typeface="Helvetica Neue Light"/>
      </a:defRPr>
    </a:lvl2pPr>
    <a:lvl3pPr indent="457200" algn="ctr" defTabSz="584200">
      <a:defRPr sz="3600">
        <a:latin typeface="+mn-lt"/>
        <a:ea typeface="+mn-ea"/>
        <a:cs typeface="+mn-cs"/>
        <a:sym typeface="Helvetica Neue Light"/>
      </a:defRPr>
    </a:lvl3pPr>
    <a:lvl4pPr indent="685800" algn="ctr" defTabSz="584200">
      <a:defRPr sz="3600">
        <a:latin typeface="+mn-lt"/>
        <a:ea typeface="+mn-ea"/>
        <a:cs typeface="+mn-cs"/>
        <a:sym typeface="Helvetica Neue Light"/>
      </a:defRPr>
    </a:lvl4pPr>
    <a:lvl5pPr indent="914400" algn="ctr" defTabSz="584200">
      <a:defRPr sz="3600">
        <a:latin typeface="+mn-lt"/>
        <a:ea typeface="+mn-ea"/>
        <a:cs typeface="+mn-cs"/>
        <a:sym typeface="Helvetica Neue Light"/>
      </a:defRPr>
    </a:lvl5pPr>
    <a:lvl6pPr indent="1143000" algn="ctr" defTabSz="584200">
      <a:defRPr sz="3600">
        <a:latin typeface="+mn-lt"/>
        <a:ea typeface="+mn-ea"/>
        <a:cs typeface="+mn-cs"/>
        <a:sym typeface="Helvetica Neue Light"/>
      </a:defRPr>
    </a:lvl6pPr>
    <a:lvl7pPr indent="1371600" algn="ctr" defTabSz="584200">
      <a:defRPr sz="3600">
        <a:latin typeface="+mn-lt"/>
        <a:ea typeface="+mn-ea"/>
        <a:cs typeface="+mn-cs"/>
        <a:sym typeface="Helvetica Neue Light"/>
      </a:defRPr>
    </a:lvl7pPr>
    <a:lvl8pPr indent="1600200" algn="ctr" defTabSz="584200">
      <a:defRPr sz="3600">
        <a:latin typeface="+mn-lt"/>
        <a:ea typeface="+mn-ea"/>
        <a:cs typeface="+mn-cs"/>
        <a:sym typeface="Helvetica Neue Light"/>
      </a:defRPr>
    </a:lvl8pPr>
    <a:lvl9pPr indent="1828800" algn="ctr" defTabSz="584200">
      <a:defRPr sz="3600"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5D36"/>
    <a:srgbClr val="54A05D"/>
    <a:srgbClr val="DFDBDC"/>
    <a:srgbClr val="F4F0F1"/>
    <a:srgbClr val="7B5837"/>
    <a:srgbClr val="E58047"/>
    <a:srgbClr val="EF3A2F"/>
    <a:srgbClr val="A883E1"/>
    <a:srgbClr val="F0C61E"/>
    <a:srgbClr val="607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8"/>
    <p:restoredTop sz="94745"/>
  </p:normalViewPr>
  <p:slideViewPr>
    <p:cSldViewPr snapToGrid="0" snapToObjects="1">
      <p:cViewPr varScale="1">
        <p:scale>
          <a:sx n="58" d="100"/>
          <a:sy n="58" d="100"/>
        </p:scale>
        <p:origin x="1358" y="62"/>
      </p:cViewPr>
      <p:guideLst>
        <p:guide orient="horz" pos="3072"/>
        <p:guide pos="4096"/>
      </p:guideLst>
    </p:cSldViewPr>
  </p:slid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5070974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26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949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05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87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9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02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72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17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953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74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000" spc="-119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-12700" y="9189182"/>
            <a:ext cx="13030200" cy="564418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" name="RichardLeider_Logo_v2-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748" y="9348553"/>
            <a:ext cx="3139661" cy="220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Bu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-3374" y="539977"/>
            <a:ext cx="13011548" cy="9376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000" spc="-119">
                <a:solidFill>
                  <a:srgbClr val="5E5E5E"/>
                </a:solidFill>
              </a:rPr>
              <a:t>Title Text</a:t>
            </a:r>
          </a:p>
        </p:txBody>
      </p:sp>
      <p:sp>
        <p:nvSpPr>
          <p:cNvPr id="25" name="Shape 25"/>
          <p:cNvSpPr/>
          <p:nvPr/>
        </p:nvSpPr>
        <p:spPr>
          <a:xfrm>
            <a:off x="-12700" y="9189182"/>
            <a:ext cx="13030200" cy="564418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10136308" y="9261573"/>
            <a:ext cx="240429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700" spc="-14" dirty="0">
              <a:solidFill>
                <a:srgbClr val="7A7A7A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lvl="0" algn="r" defTabSz="457200">
              <a:defRPr sz="1800"/>
            </a:pP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©201</a:t>
            </a:r>
            <a:r>
              <a:rPr lang="en-US"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7</a:t>
            </a: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  Inventure - The Purpose Company        richardleider.com</a:t>
            </a:r>
          </a:p>
        </p:txBody>
      </p:sp>
      <p:pic>
        <p:nvPicPr>
          <p:cNvPr id="27" name="RichardLeider_Logo_v2-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748" y="9348553"/>
            <a:ext cx="3139661" cy="220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or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-3374" y="539977"/>
            <a:ext cx="13011548" cy="9376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000" spc="-119">
                <a:solidFill>
                  <a:srgbClr val="5E5E5E"/>
                </a:solidFill>
              </a:rPr>
              <a:t>Title Text</a:t>
            </a:r>
          </a:p>
        </p:txBody>
      </p:sp>
      <p:sp>
        <p:nvSpPr>
          <p:cNvPr id="35" name="Shape 35"/>
          <p:cNvSpPr/>
          <p:nvPr/>
        </p:nvSpPr>
        <p:spPr>
          <a:xfrm>
            <a:off x="-12700" y="9189182"/>
            <a:ext cx="13030200" cy="564418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10136308" y="9261573"/>
            <a:ext cx="240429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700" spc="-14" dirty="0">
              <a:solidFill>
                <a:srgbClr val="7A7A7A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lvl="0" algn="r" defTabSz="457200">
              <a:defRPr sz="1800"/>
            </a:pP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©201</a:t>
            </a:r>
            <a:r>
              <a:rPr lang="en-US"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7</a:t>
            </a: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  Inventure - The Purpose Company        richardleider.com</a:t>
            </a:r>
          </a:p>
        </p:txBody>
      </p:sp>
      <p:pic>
        <p:nvPicPr>
          <p:cNvPr id="37" name="RichardLeider_Logo_v2-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748" y="9348553"/>
            <a:ext cx="3139661" cy="220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-3374" y="3346032"/>
            <a:ext cx="13011548" cy="2086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000" spc="-119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/>
        </p:nvSpPr>
        <p:spPr>
          <a:xfrm>
            <a:off x="-12701" y="8591247"/>
            <a:ext cx="13030201" cy="1171035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Shape 4"/>
          <p:cNvSpPr/>
          <p:nvPr/>
        </p:nvSpPr>
        <p:spPr>
          <a:xfrm>
            <a:off x="10437748" y="8981125"/>
            <a:ext cx="183210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spc="-59">
                <a:solidFill>
                  <a:srgbClr val="5C5C5C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000" spc="-59">
                <a:solidFill>
                  <a:srgbClr val="5C5C5C"/>
                </a:solidFill>
              </a:rPr>
              <a:t>richardleider.com</a:t>
            </a:r>
          </a:p>
        </p:txBody>
      </p:sp>
      <p:pic>
        <p:nvPicPr>
          <p:cNvPr id="5" name="RichardLeider_Logo_v1-01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7904" y="8804088"/>
            <a:ext cx="2224547" cy="694553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6" r:id="rId4"/>
  </p:sldLayoutIdLst>
  <p:transition spd="med"/>
  <p:txStyles>
    <p:titleStyle>
      <a:lvl1pPr algn="ctr" defTabSz="584200">
        <a:defRPr sz="6000" spc="-119">
          <a:solidFill>
            <a:srgbClr val="FFFFFF"/>
          </a:solidFill>
          <a:latin typeface="Myriad Pro Light"/>
          <a:ea typeface="Myriad Pro Light"/>
          <a:cs typeface="Myriad Pro Light"/>
          <a:sym typeface="Myriad Pro Light"/>
        </a:defRPr>
      </a:lvl1pPr>
      <a:lvl2pPr indent="228600" algn="ctr" defTabSz="584200">
        <a:defRPr sz="6000" spc="-119">
          <a:solidFill>
            <a:srgbClr val="FFFFFF"/>
          </a:solidFill>
          <a:latin typeface="Myriad Pro Light"/>
          <a:ea typeface="Myriad Pro Light"/>
          <a:cs typeface="Myriad Pro Light"/>
          <a:sym typeface="Myriad Pro Light"/>
        </a:defRPr>
      </a:lvl2pPr>
      <a:lvl3pPr indent="457200" algn="ctr" defTabSz="584200">
        <a:defRPr sz="6000" spc="-119">
          <a:solidFill>
            <a:srgbClr val="FFFFFF"/>
          </a:solidFill>
          <a:latin typeface="Myriad Pro Light"/>
          <a:ea typeface="Myriad Pro Light"/>
          <a:cs typeface="Myriad Pro Light"/>
          <a:sym typeface="Myriad Pro Light"/>
        </a:defRPr>
      </a:lvl3pPr>
      <a:lvl4pPr indent="685800" algn="ctr" defTabSz="584200">
        <a:defRPr sz="6000" spc="-119">
          <a:solidFill>
            <a:srgbClr val="FFFFFF"/>
          </a:solidFill>
          <a:latin typeface="Myriad Pro Light"/>
          <a:ea typeface="Myriad Pro Light"/>
          <a:cs typeface="Myriad Pro Light"/>
          <a:sym typeface="Myriad Pro Light"/>
        </a:defRPr>
      </a:lvl4pPr>
      <a:lvl5pPr indent="914400" algn="ctr" defTabSz="584200">
        <a:defRPr sz="6000" spc="-119">
          <a:solidFill>
            <a:srgbClr val="FFFFFF"/>
          </a:solidFill>
          <a:latin typeface="Myriad Pro Light"/>
          <a:ea typeface="Myriad Pro Light"/>
          <a:cs typeface="Myriad Pro Light"/>
          <a:sym typeface="Myriad Pro Light"/>
        </a:defRPr>
      </a:lvl5pPr>
      <a:lvl6pPr indent="1143000" algn="ctr" defTabSz="584200">
        <a:defRPr sz="6000" spc="-119">
          <a:solidFill>
            <a:srgbClr val="FFFFFF"/>
          </a:solidFill>
          <a:latin typeface="Myriad Pro Light"/>
          <a:ea typeface="Myriad Pro Light"/>
          <a:cs typeface="Myriad Pro Light"/>
          <a:sym typeface="Myriad Pro Light"/>
        </a:defRPr>
      </a:lvl6pPr>
      <a:lvl7pPr indent="1371600" algn="ctr" defTabSz="584200">
        <a:defRPr sz="6000" spc="-119">
          <a:solidFill>
            <a:srgbClr val="FFFFFF"/>
          </a:solidFill>
          <a:latin typeface="Myriad Pro Light"/>
          <a:ea typeface="Myriad Pro Light"/>
          <a:cs typeface="Myriad Pro Light"/>
          <a:sym typeface="Myriad Pro Light"/>
        </a:defRPr>
      </a:lvl7pPr>
      <a:lvl8pPr indent="1600200" algn="ctr" defTabSz="584200">
        <a:defRPr sz="6000" spc="-119">
          <a:solidFill>
            <a:srgbClr val="FFFFFF"/>
          </a:solidFill>
          <a:latin typeface="Myriad Pro Light"/>
          <a:ea typeface="Myriad Pro Light"/>
          <a:cs typeface="Myriad Pro Light"/>
          <a:sym typeface="Myriad Pro Light"/>
        </a:defRPr>
      </a:lvl8pPr>
      <a:lvl9pPr indent="1828800" algn="ctr" defTabSz="584200">
        <a:defRPr sz="6000" spc="-119">
          <a:solidFill>
            <a:srgbClr val="FFFFFF"/>
          </a:solidFill>
          <a:latin typeface="Myriad Pro Light"/>
          <a:ea typeface="Myriad Pro Light"/>
          <a:cs typeface="Myriad Pro Light"/>
          <a:sym typeface="Myriad Pro Light"/>
        </a:defRPr>
      </a:lvl9pPr>
    </p:titleStyle>
    <p:bodyStyle>
      <a:lvl1pPr marL="457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914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1371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828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22860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2743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3200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3657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4114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RichardLeider_TreeImage_v1.jpg"/>
          <p:cNvPicPr/>
          <p:nvPr/>
        </p:nvPicPr>
        <p:blipFill>
          <a:blip r:embed="rId2">
            <a:extLst/>
          </a:blip>
          <a:srcRect l="13944" r="13944"/>
          <a:stretch>
            <a:fillRect/>
          </a:stretch>
        </p:blipFill>
        <p:spPr>
          <a:xfrm>
            <a:off x="0" y="29765"/>
            <a:ext cx="13004800" cy="8607624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80"/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80" dirty="0">
                <a:solidFill>
                  <a:srgbClr val="FFFFFF"/>
                </a:solidFill>
              </a:rPr>
              <a:t>Your purpose checkup</a:t>
            </a:r>
            <a:endParaRPr sz="6000" spc="-180" dirty="0">
              <a:solidFill>
                <a:srgbClr val="FFFFFF"/>
              </a:solidFill>
            </a:endParaRPr>
          </a:p>
        </p:txBody>
      </p:sp>
      <p:sp>
        <p:nvSpPr>
          <p:cNvPr id="54" name="Shape 54"/>
          <p:cNvSpPr/>
          <p:nvPr/>
        </p:nvSpPr>
        <p:spPr>
          <a:xfrm flipV="1">
            <a:off x="-23714" y="29219"/>
            <a:ext cx="13052228" cy="1"/>
          </a:xfrm>
          <a:prstGeom prst="line">
            <a:avLst/>
          </a:prstGeom>
          <a:ln w="63500">
            <a:solidFill>
              <a:srgbClr val="ABAFFC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5" name="Shape 55"/>
          <p:cNvSpPr/>
          <p:nvPr/>
        </p:nvSpPr>
        <p:spPr>
          <a:xfrm flipV="1">
            <a:off x="-23714" y="29219"/>
            <a:ext cx="13052228" cy="1"/>
          </a:xfrm>
          <a:prstGeom prst="line">
            <a:avLst/>
          </a:prstGeom>
          <a:ln w="63500">
            <a:solidFill>
              <a:srgbClr val="ABAFFC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Stock_000026039936Larg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1" r="13566"/>
          <a:stretch/>
        </p:blipFill>
        <p:spPr>
          <a:xfrm>
            <a:off x="-59557" y="1847965"/>
            <a:ext cx="4373532" cy="7358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Stock_000029035482Large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2" r="34098"/>
          <a:stretch/>
        </p:blipFill>
        <p:spPr>
          <a:xfrm>
            <a:off x="8619901" y="1878761"/>
            <a:ext cx="4439618" cy="7336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Stock_000010996529Lar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 flipH="1">
            <a:off x="4313976" y="1866899"/>
            <a:ext cx="4332819" cy="733941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10136308" y="9261573"/>
            <a:ext cx="240429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700" spc="-14" dirty="0">
              <a:solidFill>
                <a:srgbClr val="7A7A7A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lvl="0" algn="r" defTabSz="457200">
              <a:defRPr sz="1800"/>
            </a:pP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©201</a:t>
            </a:r>
            <a:r>
              <a:rPr lang="en-US"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7  </a:t>
            </a: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Inventure - The Purpose Company        richardleider.com</a:t>
            </a:r>
          </a:p>
        </p:txBody>
      </p:sp>
      <p:sp>
        <p:nvSpPr>
          <p:cNvPr id="177" name="Shape 177"/>
          <p:cNvSpPr>
            <a:spLocks noGrp="1"/>
          </p:cNvSpPr>
          <p:nvPr>
            <p:ph type="title" idx="4294967295"/>
          </p:nvPr>
        </p:nvSpPr>
        <p:spPr>
          <a:xfrm>
            <a:off x="-3374" y="539977"/>
            <a:ext cx="13011548" cy="937668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19" dirty="0">
                <a:solidFill>
                  <a:srgbClr val="5E5E5E"/>
                </a:solidFill>
              </a:rPr>
              <a:t>Purpose myths</a:t>
            </a:r>
            <a:endParaRPr sz="6000" spc="-119" dirty="0">
              <a:solidFill>
                <a:srgbClr val="5E5E5E"/>
              </a:solidFill>
            </a:endParaRPr>
          </a:p>
        </p:txBody>
      </p:sp>
      <p:sp>
        <p:nvSpPr>
          <p:cNvPr id="15" name="Shape 207"/>
          <p:cNvSpPr/>
          <p:nvPr/>
        </p:nvSpPr>
        <p:spPr>
          <a:xfrm>
            <a:off x="-20799" y="1858020"/>
            <a:ext cx="13107212" cy="0"/>
          </a:xfrm>
          <a:prstGeom prst="line">
            <a:avLst/>
          </a:prstGeom>
          <a:ln w="63500">
            <a:solidFill>
              <a:srgbClr val="CBCBCB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08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  <p:bldP spid="14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Stock_000041085186Larg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r="7166"/>
          <a:stretch/>
        </p:blipFill>
        <p:spPr>
          <a:xfrm>
            <a:off x="-23714" y="1879536"/>
            <a:ext cx="13041214" cy="7309646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-12700" y="9189182"/>
            <a:ext cx="13030200" cy="564418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0" name="RichardLeider_Logo_v2-0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748" y="9348553"/>
            <a:ext cx="3139661" cy="22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10136308" y="9261573"/>
            <a:ext cx="240429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700" spc="-14" dirty="0">
              <a:solidFill>
                <a:srgbClr val="7A7A7A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lvl="0" algn="r" defTabSz="457200">
              <a:defRPr sz="1800"/>
            </a:pP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©201</a:t>
            </a:r>
            <a:r>
              <a:rPr lang="en-US"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7</a:t>
            </a: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  Inventure - The Purpose Company        richardleider.com</a:t>
            </a:r>
          </a:p>
        </p:txBody>
      </p:sp>
      <p:sp>
        <p:nvSpPr>
          <p:cNvPr id="152" name="Shape 152"/>
          <p:cNvSpPr>
            <a:spLocks noGrp="1"/>
          </p:cNvSpPr>
          <p:nvPr>
            <p:ph type="title" idx="4294967295"/>
          </p:nvPr>
        </p:nvSpPr>
        <p:spPr>
          <a:xfrm>
            <a:off x="-3374" y="539977"/>
            <a:ext cx="13011548" cy="937668"/>
          </a:xfrm>
          <a:prstGeom prst="rect">
            <a:avLst/>
          </a:prstGeom>
        </p:spPr>
        <p:txBody>
          <a:bodyPr/>
          <a:lstStyle>
            <a:lvl1pPr>
              <a:defRPr spc="-180"/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80" dirty="0">
                <a:solidFill>
                  <a:srgbClr val="5E5E5E"/>
                </a:solidFill>
              </a:rPr>
              <a:t>Career checkup</a:t>
            </a:r>
            <a:endParaRPr sz="6000" spc="-180" dirty="0">
              <a:solidFill>
                <a:srgbClr val="5E5E5E"/>
              </a:solidFill>
            </a:endParaRPr>
          </a:p>
        </p:txBody>
      </p:sp>
      <p:sp>
        <p:nvSpPr>
          <p:cNvPr id="153" name="Shape 153"/>
          <p:cNvSpPr/>
          <p:nvPr/>
        </p:nvSpPr>
        <p:spPr>
          <a:xfrm flipV="1">
            <a:off x="-23714" y="1858019"/>
            <a:ext cx="13052228" cy="1"/>
          </a:xfrm>
          <a:prstGeom prst="line">
            <a:avLst/>
          </a:prstGeom>
          <a:ln w="63500">
            <a:solidFill>
              <a:srgbClr val="CE874D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95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Stock_000041085186Large.jpg"/>
          <p:cNvPicPr/>
          <p:nvPr/>
        </p:nvPicPr>
        <p:blipFill>
          <a:blip r:embed="rId2">
            <a:extLst/>
          </a:blip>
          <a:srcRect l="10918" t="17029" r="2370" b="9595"/>
          <a:stretch>
            <a:fillRect/>
          </a:stretch>
        </p:blipFill>
        <p:spPr>
          <a:xfrm>
            <a:off x="0" y="1876038"/>
            <a:ext cx="13004800" cy="732026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-12700" y="9189182"/>
            <a:ext cx="13030200" cy="564418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0" name="RichardLeider_Logo_v2-0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748" y="9348553"/>
            <a:ext cx="3139661" cy="22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10136308" y="9261573"/>
            <a:ext cx="240429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700" spc="-14" dirty="0">
              <a:solidFill>
                <a:srgbClr val="7A7A7A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lvl="0" algn="r" defTabSz="457200">
              <a:defRPr sz="1800"/>
            </a:pP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©201</a:t>
            </a:r>
            <a:r>
              <a:rPr lang="en-US"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7</a:t>
            </a: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  Inventure - The Purpose Company        richardleider.com</a:t>
            </a:r>
          </a:p>
        </p:txBody>
      </p:sp>
      <p:sp>
        <p:nvSpPr>
          <p:cNvPr id="152" name="Shape 152"/>
          <p:cNvSpPr>
            <a:spLocks noGrp="1"/>
          </p:cNvSpPr>
          <p:nvPr>
            <p:ph type="title" idx="4294967295"/>
          </p:nvPr>
        </p:nvSpPr>
        <p:spPr>
          <a:xfrm>
            <a:off x="-3374" y="539977"/>
            <a:ext cx="13011548" cy="937668"/>
          </a:xfrm>
          <a:prstGeom prst="rect">
            <a:avLst/>
          </a:prstGeom>
        </p:spPr>
        <p:txBody>
          <a:bodyPr/>
          <a:lstStyle>
            <a:lvl1pPr>
              <a:defRPr spc="-180"/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80" dirty="0">
                <a:solidFill>
                  <a:srgbClr val="5E5E5E"/>
                </a:solidFill>
              </a:rPr>
              <a:t>What do you do?</a:t>
            </a:r>
            <a:endParaRPr sz="6000" spc="-180" dirty="0">
              <a:solidFill>
                <a:srgbClr val="5E5E5E"/>
              </a:solidFill>
            </a:endParaRPr>
          </a:p>
        </p:txBody>
      </p:sp>
      <p:sp>
        <p:nvSpPr>
          <p:cNvPr id="153" name="Shape 153"/>
          <p:cNvSpPr/>
          <p:nvPr/>
        </p:nvSpPr>
        <p:spPr>
          <a:xfrm flipV="1">
            <a:off x="-23714" y="1858019"/>
            <a:ext cx="13052228" cy="1"/>
          </a:xfrm>
          <a:prstGeom prst="line">
            <a:avLst/>
          </a:prstGeom>
          <a:ln w="63500">
            <a:solidFill>
              <a:srgbClr val="B3DCD8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Stock_000041085186Larg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0"/>
          <a:stretch/>
        </p:blipFill>
        <p:spPr>
          <a:xfrm>
            <a:off x="-23714" y="1858018"/>
            <a:ext cx="13052228" cy="7410849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-12700" y="9189182"/>
            <a:ext cx="13030200" cy="564418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0" name="RichardLeider_Logo_v2-0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748" y="9348553"/>
            <a:ext cx="3139661" cy="22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10136308" y="9261573"/>
            <a:ext cx="240429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700" spc="-14" dirty="0">
              <a:solidFill>
                <a:srgbClr val="7A7A7A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lvl="0" algn="r" defTabSz="457200">
              <a:defRPr sz="1800"/>
            </a:pP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©201</a:t>
            </a:r>
            <a:r>
              <a:rPr lang="en-US"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7</a:t>
            </a: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  Inventure - The Purpose Company        richardleider.com</a:t>
            </a:r>
          </a:p>
        </p:txBody>
      </p:sp>
      <p:sp>
        <p:nvSpPr>
          <p:cNvPr id="152" name="Shape 152"/>
          <p:cNvSpPr>
            <a:spLocks noGrp="1"/>
          </p:cNvSpPr>
          <p:nvPr>
            <p:ph type="title" idx="4294967295"/>
          </p:nvPr>
        </p:nvSpPr>
        <p:spPr>
          <a:xfrm>
            <a:off x="-3374" y="539977"/>
            <a:ext cx="13011548" cy="937668"/>
          </a:xfrm>
          <a:prstGeom prst="rect">
            <a:avLst/>
          </a:prstGeom>
        </p:spPr>
        <p:txBody>
          <a:bodyPr/>
          <a:lstStyle>
            <a:lvl1pPr>
              <a:defRPr spc="-180"/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80" dirty="0">
                <a:solidFill>
                  <a:srgbClr val="5E5E5E"/>
                </a:solidFill>
              </a:rPr>
              <a:t>Why do you do what you do?</a:t>
            </a:r>
            <a:endParaRPr sz="6000" spc="-180" dirty="0">
              <a:solidFill>
                <a:srgbClr val="5E5E5E"/>
              </a:solidFill>
            </a:endParaRPr>
          </a:p>
        </p:txBody>
      </p:sp>
      <p:sp>
        <p:nvSpPr>
          <p:cNvPr id="153" name="Shape 153"/>
          <p:cNvSpPr/>
          <p:nvPr/>
        </p:nvSpPr>
        <p:spPr>
          <a:xfrm flipV="1">
            <a:off x="-23714" y="1858019"/>
            <a:ext cx="13052228" cy="1"/>
          </a:xfrm>
          <a:prstGeom prst="line">
            <a:avLst/>
          </a:prstGeom>
          <a:ln w="63500">
            <a:solidFill>
              <a:srgbClr val="CF1E39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23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-12700" y="9189182"/>
            <a:ext cx="13030200" cy="564418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0" name="RichardLeider_Logo_v2-0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748" y="9348553"/>
            <a:ext cx="3139661" cy="22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10136308" y="9261573"/>
            <a:ext cx="240429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700" spc="-14" dirty="0">
              <a:solidFill>
                <a:srgbClr val="7A7A7A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lvl="0" algn="r" defTabSz="457200">
              <a:defRPr sz="1800"/>
            </a:pP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©201</a:t>
            </a:r>
            <a:r>
              <a:rPr lang="en-US"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7</a:t>
            </a: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  Inventure - The Purpose Company        richardleider.com</a:t>
            </a:r>
          </a:p>
        </p:txBody>
      </p:sp>
      <p:sp>
        <p:nvSpPr>
          <p:cNvPr id="152" name="Shape 152"/>
          <p:cNvSpPr>
            <a:spLocks noGrp="1"/>
          </p:cNvSpPr>
          <p:nvPr>
            <p:ph type="title" idx="4294967295"/>
          </p:nvPr>
        </p:nvSpPr>
        <p:spPr>
          <a:xfrm>
            <a:off x="-3374" y="539977"/>
            <a:ext cx="13011548" cy="937668"/>
          </a:xfrm>
          <a:prstGeom prst="rect">
            <a:avLst/>
          </a:prstGeom>
        </p:spPr>
        <p:txBody>
          <a:bodyPr/>
          <a:lstStyle>
            <a:lvl1pPr>
              <a:defRPr spc="-180"/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80" dirty="0">
                <a:solidFill>
                  <a:srgbClr val="5E5E5E"/>
                </a:solidFill>
              </a:rPr>
              <a:t>Do you love what you do?</a:t>
            </a:r>
            <a:endParaRPr sz="6000" spc="-180" dirty="0">
              <a:solidFill>
                <a:srgbClr val="5E5E5E"/>
              </a:solidFill>
            </a:endParaRPr>
          </a:p>
        </p:txBody>
      </p:sp>
      <p:sp>
        <p:nvSpPr>
          <p:cNvPr id="153" name="Shape 153"/>
          <p:cNvSpPr/>
          <p:nvPr/>
        </p:nvSpPr>
        <p:spPr>
          <a:xfrm flipV="1">
            <a:off x="-12700" y="1836804"/>
            <a:ext cx="13052228" cy="1"/>
          </a:xfrm>
          <a:prstGeom prst="line">
            <a:avLst/>
          </a:prstGeom>
          <a:ln w="63500">
            <a:solidFill>
              <a:srgbClr val="315D36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1C23D-4F6B-4192-9335-94E28B478B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4604" r="1275" b="6832"/>
          <a:stretch/>
        </p:blipFill>
        <p:spPr>
          <a:xfrm>
            <a:off x="1" y="1873000"/>
            <a:ext cx="13004799" cy="731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6" t="17436" r="9980" b="24752"/>
          <a:stretch/>
        </p:blipFill>
        <p:spPr>
          <a:xfrm>
            <a:off x="1540931" y="2295833"/>
            <a:ext cx="9882647" cy="5822084"/>
          </a:xfrm>
          <a:prstGeom prst="rect">
            <a:avLst/>
          </a:prstGeom>
        </p:spPr>
      </p:pic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19" dirty="0">
                <a:solidFill>
                  <a:srgbClr val="5E5E5E"/>
                </a:solidFill>
              </a:rPr>
              <a:t>The call</a:t>
            </a:r>
            <a:endParaRPr sz="6000" spc="-119" dirty="0">
              <a:solidFill>
                <a:srgbClr val="5E5E5E"/>
              </a:solidFill>
            </a:endParaRPr>
          </a:p>
        </p:txBody>
      </p:sp>
      <p:sp>
        <p:nvSpPr>
          <p:cNvPr id="100" name="Shape 100"/>
          <p:cNvSpPr/>
          <p:nvPr/>
        </p:nvSpPr>
        <p:spPr>
          <a:xfrm flipV="1">
            <a:off x="-23714" y="29219"/>
            <a:ext cx="13052228" cy="1"/>
          </a:xfrm>
          <a:prstGeom prst="line">
            <a:avLst/>
          </a:prstGeom>
          <a:ln w="63500">
            <a:solidFill>
              <a:srgbClr val="ABAFFC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6482254" y="2295831"/>
            <a:ext cx="45719" cy="5840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26" name="Shape 106"/>
          <p:cNvSpPr/>
          <p:nvPr/>
        </p:nvSpPr>
        <p:spPr>
          <a:xfrm>
            <a:off x="11517490" y="4762266"/>
            <a:ext cx="1115522" cy="81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200" spc="-44">
                <a:solidFill>
                  <a:srgbClr val="5E5E5E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2000" spc="0" dirty="0">
                <a:solidFill>
                  <a:srgbClr val="6B6B6B"/>
                </a:solidFill>
                <a:latin typeface="Myriad Pro"/>
                <a:cs typeface="Myriad Pro"/>
              </a:rPr>
              <a:t>Success</a:t>
            </a:r>
            <a:endParaRPr sz="2000" spc="0" dirty="0">
              <a:solidFill>
                <a:srgbClr val="6B6B6B"/>
              </a:solidFill>
              <a:latin typeface="Myriad Pro"/>
              <a:cs typeface="Myriad Pro"/>
            </a:endParaRPr>
          </a:p>
        </p:txBody>
      </p:sp>
      <p:sp>
        <p:nvSpPr>
          <p:cNvPr id="27" name="Shape 106"/>
          <p:cNvSpPr/>
          <p:nvPr/>
        </p:nvSpPr>
        <p:spPr>
          <a:xfrm>
            <a:off x="1540930" y="1618215"/>
            <a:ext cx="9915353" cy="67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200" spc="-44">
                <a:solidFill>
                  <a:srgbClr val="5E5E5E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2000" spc="0" dirty="0">
                <a:solidFill>
                  <a:srgbClr val="6B6B6B"/>
                </a:solidFill>
                <a:latin typeface="Myriad Pro"/>
                <a:cs typeface="Myriad Pro"/>
              </a:rPr>
              <a:t>Meaning</a:t>
            </a:r>
            <a:endParaRPr sz="2000" spc="0" dirty="0">
              <a:solidFill>
                <a:srgbClr val="6B6B6B"/>
              </a:solidFill>
              <a:latin typeface="Myriad Pro"/>
              <a:cs typeface="Myriad Pro"/>
            </a:endParaRPr>
          </a:p>
        </p:txBody>
      </p:sp>
      <p:sp>
        <p:nvSpPr>
          <p:cNvPr id="28" name="Shape 106"/>
          <p:cNvSpPr/>
          <p:nvPr/>
        </p:nvSpPr>
        <p:spPr>
          <a:xfrm>
            <a:off x="1540930" y="8139513"/>
            <a:ext cx="9915353" cy="60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200" spc="-44">
                <a:solidFill>
                  <a:srgbClr val="5E5E5E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2000" spc="0" dirty="0">
                <a:solidFill>
                  <a:srgbClr val="6B6B6B"/>
                </a:solidFill>
                <a:latin typeface="Myriad Pro"/>
                <a:cs typeface="Myriad Pro"/>
              </a:rPr>
              <a:t>Despair</a:t>
            </a:r>
            <a:endParaRPr sz="2000" spc="0" dirty="0">
              <a:solidFill>
                <a:srgbClr val="6B6B6B"/>
              </a:solidFill>
              <a:latin typeface="Myriad Pro"/>
              <a:cs typeface="Myriad Pro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40930" y="5206874"/>
            <a:ext cx="9915353" cy="90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40930" y="3318685"/>
            <a:ext cx="4941324" cy="87203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190500" dist="38100" dir="2700000" algn="tl" rotWithShape="0">
              <a:srgbClr val="410E53">
                <a:alpha val="7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"/>
                <a:ea typeface="+mn-ea"/>
                <a:cs typeface="Myriad Pro"/>
                <a:sym typeface="Helvetica Neue Light"/>
              </a:rPr>
              <a:t>Mission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40930" y="6122190"/>
            <a:ext cx="4941324" cy="87203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190500" dist="38100" dir="2700000" algn="tl" rotWithShape="0">
              <a:srgbClr val="410E53">
                <a:alpha val="7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"/>
                <a:ea typeface="+mn-ea"/>
                <a:cs typeface="Myriad Pro"/>
                <a:sym typeface="Helvetica Neue Light"/>
              </a:rPr>
              <a:t>Job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14959" y="6132286"/>
            <a:ext cx="4941324" cy="87203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190500" dist="38100" dir="2700000" algn="tl" rotWithShape="0">
              <a:srgbClr val="410E53">
                <a:alpha val="7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"/>
                <a:ea typeface="+mn-ea"/>
                <a:cs typeface="Myriad Pro"/>
                <a:sym typeface="Helvetica Neue Light"/>
              </a:rPr>
              <a:t>Career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82254" y="3318685"/>
            <a:ext cx="4941324" cy="87203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190500" dist="38100" dir="2700000" algn="tl" rotWithShape="0">
              <a:srgbClr val="410E53">
                <a:alpha val="7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"/>
                <a:ea typeface="+mn-ea"/>
                <a:cs typeface="Myriad Pro"/>
                <a:sym typeface="Helvetica Neue Light"/>
              </a:rPr>
              <a:t>Calling</a:t>
            </a:r>
          </a:p>
        </p:txBody>
      </p:sp>
      <p:sp>
        <p:nvSpPr>
          <p:cNvPr id="106" name="Shape 106"/>
          <p:cNvSpPr/>
          <p:nvPr/>
        </p:nvSpPr>
        <p:spPr>
          <a:xfrm>
            <a:off x="318195" y="4770941"/>
            <a:ext cx="1244822" cy="81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200" spc="-44">
                <a:solidFill>
                  <a:srgbClr val="5E5E5E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2000" spc="0" dirty="0">
                <a:solidFill>
                  <a:srgbClr val="6B6B6B"/>
                </a:solidFill>
                <a:latin typeface="Myriad Pro"/>
                <a:cs typeface="Myriad Pro"/>
              </a:rPr>
              <a:t>Failure</a:t>
            </a:r>
            <a:endParaRPr sz="2000" spc="0" dirty="0">
              <a:solidFill>
                <a:srgbClr val="6B6B6B"/>
              </a:solidFill>
              <a:latin typeface="Myriad Pro"/>
              <a:cs typeface="Myriad Pr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9234" y="2276295"/>
            <a:ext cx="9936818" cy="5892928"/>
          </a:xfrm>
          <a:custGeom>
            <a:avLst/>
            <a:gdLst/>
            <a:ahLst/>
            <a:cxnLst/>
            <a:rect l="l" t="t" r="r" b="b"/>
            <a:pathLst>
              <a:path w="9936818" h="5892928">
                <a:moveTo>
                  <a:pt x="0" y="0"/>
                </a:moveTo>
                <a:lnTo>
                  <a:pt x="4995494" y="0"/>
                </a:lnTo>
                <a:lnTo>
                  <a:pt x="4995494" y="2922250"/>
                </a:lnTo>
                <a:lnTo>
                  <a:pt x="9936818" y="2922250"/>
                </a:lnTo>
                <a:lnTo>
                  <a:pt x="9936818" y="5842756"/>
                </a:lnTo>
                <a:lnTo>
                  <a:pt x="4995494" y="5842756"/>
                </a:lnTo>
                <a:lnTo>
                  <a:pt x="4995494" y="5892928"/>
                </a:lnTo>
                <a:lnTo>
                  <a:pt x="0" y="5892928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697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6" grpId="0"/>
      <p:bldP spid="47" grpId="0"/>
      <p:bldP spid="48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10136308" y="9261573"/>
            <a:ext cx="240429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700" spc="-14" dirty="0">
              <a:solidFill>
                <a:srgbClr val="7A7A7A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lvl="0" algn="r" defTabSz="457200">
              <a:defRPr sz="1800"/>
            </a:pP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©201</a:t>
            </a:r>
            <a:r>
              <a:rPr lang="en-US"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7</a:t>
            </a: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  Inventure - The Purpose Company        richardleider.com</a:t>
            </a:r>
          </a:p>
        </p:txBody>
      </p:sp>
      <p:sp>
        <p:nvSpPr>
          <p:cNvPr id="161" name="Shape 161"/>
          <p:cNvSpPr>
            <a:spLocks noGrp="1"/>
          </p:cNvSpPr>
          <p:nvPr>
            <p:ph type="title" idx="4294967295"/>
          </p:nvPr>
        </p:nvSpPr>
        <p:spPr>
          <a:xfrm>
            <a:off x="-3374" y="539977"/>
            <a:ext cx="13011548" cy="937668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19" dirty="0">
                <a:solidFill>
                  <a:srgbClr val="5E5E5E"/>
                </a:solidFill>
              </a:rPr>
              <a:t>The napkin test</a:t>
            </a:r>
            <a:endParaRPr sz="6000" spc="-119" dirty="0">
              <a:solidFill>
                <a:srgbClr val="5E5E5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" t="2532" r="1"/>
          <a:stretch/>
        </p:blipFill>
        <p:spPr>
          <a:xfrm>
            <a:off x="0" y="1858019"/>
            <a:ext cx="13037651" cy="7336234"/>
          </a:xfrm>
          <a:prstGeom prst="rect">
            <a:avLst/>
          </a:prstGeom>
        </p:spPr>
      </p:pic>
      <p:sp>
        <p:nvSpPr>
          <p:cNvPr id="163" name="Shape 163"/>
          <p:cNvSpPr/>
          <p:nvPr/>
        </p:nvSpPr>
        <p:spPr>
          <a:xfrm flipV="1">
            <a:off x="-23714" y="1858019"/>
            <a:ext cx="13052228" cy="1"/>
          </a:xfrm>
          <a:prstGeom prst="line">
            <a:avLst/>
          </a:prstGeom>
          <a:ln w="63500">
            <a:solidFill>
              <a:srgbClr val="7C1521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Stock_000018201765Large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26045" r="20520" b="18678"/>
          <a:stretch/>
        </p:blipFill>
        <p:spPr>
          <a:xfrm>
            <a:off x="-23714" y="1884165"/>
            <a:ext cx="13052228" cy="732026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10136308" y="9261573"/>
            <a:ext cx="240429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700" spc="-14" dirty="0">
              <a:solidFill>
                <a:srgbClr val="7A7A7A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lvl="0" algn="r" defTabSz="457200">
              <a:defRPr sz="1800"/>
            </a:pP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©201</a:t>
            </a:r>
            <a:r>
              <a:rPr lang="en-US"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7</a:t>
            </a: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  Inventure - The Purpose Company        richardleider.com</a:t>
            </a:r>
          </a:p>
        </p:txBody>
      </p:sp>
      <p:sp>
        <p:nvSpPr>
          <p:cNvPr id="177" name="Shape 177"/>
          <p:cNvSpPr>
            <a:spLocks noGrp="1"/>
          </p:cNvSpPr>
          <p:nvPr>
            <p:ph type="title" idx="4294967295"/>
          </p:nvPr>
        </p:nvSpPr>
        <p:spPr>
          <a:xfrm>
            <a:off x="-3374" y="539977"/>
            <a:ext cx="13011548" cy="937668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19" dirty="0">
                <a:solidFill>
                  <a:srgbClr val="5E5E5E"/>
                </a:solidFill>
              </a:rPr>
              <a:t>The mirror test</a:t>
            </a:r>
            <a:endParaRPr sz="6000" spc="-119" dirty="0">
              <a:solidFill>
                <a:srgbClr val="5E5E5E"/>
              </a:solidFill>
            </a:endParaRPr>
          </a:p>
        </p:txBody>
      </p:sp>
      <p:sp>
        <p:nvSpPr>
          <p:cNvPr id="8" name="Shape 147"/>
          <p:cNvSpPr/>
          <p:nvPr/>
        </p:nvSpPr>
        <p:spPr>
          <a:xfrm flipV="1">
            <a:off x="-23714" y="1858019"/>
            <a:ext cx="13052228" cy="1"/>
          </a:xfrm>
          <a:prstGeom prst="line">
            <a:avLst/>
          </a:prstGeom>
          <a:ln w="63500">
            <a:solidFill>
              <a:srgbClr val="B63518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>
              <a:ln>
                <a:solidFill>
                  <a:srgbClr val="AD2917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9048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8" r="6840" b="14020"/>
          <a:stretch/>
        </p:blipFill>
        <p:spPr>
          <a:xfrm>
            <a:off x="-23714" y="1858020"/>
            <a:ext cx="13028514" cy="7336233"/>
          </a:xfrm>
          <a:prstGeom prst="rect">
            <a:avLst/>
          </a:prstGeom>
        </p:spPr>
      </p:pic>
      <p:sp>
        <p:nvSpPr>
          <p:cNvPr id="176" name="Shape 176"/>
          <p:cNvSpPr/>
          <p:nvPr/>
        </p:nvSpPr>
        <p:spPr>
          <a:xfrm>
            <a:off x="10136308" y="9261573"/>
            <a:ext cx="240429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700" spc="-14" dirty="0">
              <a:solidFill>
                <a:srgbClr val="7A7A7A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lvl="0" algn="r" defTabSz="457200">
              <a:defRPr sz="1800"/>
            </a:pP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©201</a:t>
            </a:r>
            <a:r>
              <a:rPr lang="en-US"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7</a:t>
            </a: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  Inventure - The Purpose Company        richardleider.com</a:t>
            </a:r>
          </a:p>
        </p:txBody>
      </p:sp>
      <p:sp>
        <p:nvSpPr>
          <p:cNvPr id="177" name="Shape 177"/>
          <p:cNvSpPr>
            <a:spLocks noGrp="1"/>
          </p:cNvSpPr>
          <p:nvPr>
            <p:ph type="title" idx="4294967295"/>
          </p:nvPr>
        </p:nvSpPr>
        <p:spPr>
          <a:xfrm>
            <a:off x="-3374" y="539977"/>
            <a:ext cx="13011548" cy="93766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19" dirty="0">
                <a:solidFill>
                  <a:srgbClr val="5E5E5E"/>
                </a:solidFill>
              </a:rPr>
              <a:t>Center yourself</a:t>
            </a:r>
            <a:endParaRPr sz="6000" spc="-119" dirty="0">
              <a:solidFill>
                <a:srgbClr val="5E5E5E"/>
              </a:solidFill>
            </a:endParaRPr>
          </a:p>
        </p:txBody>
      </p:sp>
      <p:sp>
        <p:nvSpPr>
          <p:cNvPr id="8" name="Shape 147"/>
          <p:cNvSpPr/>
          <p:nvPr/>
        </p:nvSpPr>
        <p:spPr>
          <a:xfrm flipV="1">
            <a:off x="-23714" y="1858019"/>
            <a:ext cx="13052228" cy="1"/>
          </a:xfrm>
          <a:prstGeom prst="line">
            <a:avLst/>
          </a:prstGeom>
          <a:ln w="63500">
            <a:solidFill>
              <a:srgbClr val="E85E6B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>
              <a:ln>
                <a:solidFill>
                  <a:srgbClr val="88885A"/>
                </a:solidFill>
              </a:ln>
            </a:endParaRPr>
          </a:p>
        </p:txBody>
      </p:sp>
      <p:sp>
        <p:nvSpPr>
          <p:cNvPr id="7" name="Shape 252"/>
          <p:cNvSpPr txBox="1">
            <a:spLocks/>
          </p:cNvSpPr>
          <p:nvPr/>
        </p:nvSpPr>
        <p:spPr>
          <a:xfrm>
            <a:off x="23715" y="2910939"/>
            <a:ext cx="7068480" cy="5939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rmAutofit/>
          </a:bodyPr>
          <a:lstStyle>
            <a:lvl1pPr algn="ctr" defTabSz="584200">
              <a:defRPr sz="6000" spc="-119">
                <a:solidFill>
                  <a:srgbClr val="5E5E5E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1pPr>
            <a:lvl2pPr indent="2286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2pPr>
            <a:lvl3pPr indent="4572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3pPr>
            <a:lvl4pPr indent="6858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4pPr>
            <a:lvl5pPr indent="9144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5pPr>
            <a:lvl6pPr indent="11430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6pPr>
            <a:lvl7pPr indent="13716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7pPr>
            <a:lvl8pPr indent="16002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8pPr>
            <a:lvl9pPr indent="18288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9pPr>
          </a:lstStyle>
          <a:p>
            <a:pPr>
              <a:lnSpc>
                <a:spcPct val="110000"/>
              </a:lnSpc>
              <a:defRPr sz="1800" spc="0">
                <a:solidFill>
                  <a:srgbClr val="000000"/>
                </a:solidFill>
              </a:defRPr>
            </a:pPr>
            <a:r>
              <a:rPr lang="en-US" sz="1800" kern="100" spc="40" dirty="0">
                <a:solidFill>
                  <a:schemeClr val="bg1"/>
                </a:solidFill>
                <a:latin typeface="Myriad Pro"/>
                <a:cs typeface="Myriad Pro"/>
              </a:rPr>
              <a:t>STEP 1</a:t>
            </a:r>
            <a:br>
              <a:rPr lang="en-US" sz="1800" spc="-100" dirty="0">
                <a:solidFill>
                  <a:srgbClr val="FFFFFF"/>
                </a:solidFill>
              </a:rPr>
            </a:br>
            <a:r>
              <a:rPr lang="en-US" sz="5000" spc="-100" dirty="0">
                <a:solidFill>
                  <a:srgbClr val="FFFFFF"/>
                </a:solidFill>
              </a:rPr>
              <a:t>Pause</a:t>
            </a:r>
            <a:br>
              <a:rPr lang="en-US" sz="5000" spc="-100" dirty="0">
                <a:solidFill>
                  <a:srgbClr val="FFFFFF"/>
                </a:solidFill>
              </a:rPr>
            </a:br>
            <a:endParaRPr lang="en-US" sz="5000" spc="-1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  <a:defRPr sz="1800" spc="0">
                <a:solidFill>
                  <a:srgbClr val="000000"/>
                </a:solidFill>
              </a:defRPr>
            </a:pPr>
            <a:r>
              <a:rPr lang="en-US" sz="1800" kern="100" spc="40" dirty="0">
                <a:solidFill>
                  <a:schemeClr val="bg1"/>
                </a:solidFill>
                <a:latin typeface="Myriad Pro"/>
                <a:cs typeface="Myriad Pro"/>
              </a:rPr>
              <a:t>STEP 2</a:t>
            </a:r>
            <a:endParaRPr lang="en-US" sz="1800" spc="-1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  <a:defRPr sz="1800" spc="0">
                <a:solidFill>
                  <a:srgbClr val="000000"/>
                </a:solidFill>
              </a:defRPr>
            </a:pPr>
            <a:r>
              <a:rPr lang="en-US" sz="5000" spc="-100" dirty="0">
                <a:solidFill>
                  <a:srgbClr val="FFFFFF"/>
                </a:solidFill>
              </a:rPr>
              <a:t>Breathe</a:t>
            </a:r>
          </a:p>
          <a:p>
            <a:pPr>
              <a:lnSpc>
                <a:spcPct val="110000"/>
              </a:lnSpc>
              <a:defRPr sz="1800" spc="0">
                <a:solidFill>
                  <a:srgbClr val="000000"/>
                </a:solidFill>
              </a:defRPr>
            </a:pPr>
            <a:endParaRPr lang="en-US" sz="5000" spc="-1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  <a:defRPr sz="1800" spc="0">
                <a:solidFill>
                  <a:srgbClr val="000000"/>
                </a:solidFill>
              </a:defRPr>
            </a:pPr>
            <a:r>
              <a:rPr lang="en-US" sz="1800" kern="100" spc="40" dirty="0">
                <a:solidFill>
                  <a:schemeClr val="bg1"/>
                </a:solidFill>
                <a:latin typeface="Myriad Pro"/>
                <a:cs typeface="Myriad Pro"/>
              </a:rPr>
              <a:t>STEP 3</a:t>
            </a:r>
            <a:br>
              <a:rPr lang="en-US" sz="1800" spc="-100" dirty="0">
                <a:solidFill>
                  <a:srgbClr val="FFFFFF"/>
                </a:solidFill>
              </a:rPr>
            </a:br>
            <a:r>
              <a:rPr lang="en-US" sz="5000" spc="-100" dirty="0">
                <a:solidFill>
                  <a:srgbClr val="FFFFFF"/>
                </a:solidFill>
              </a:rPr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5174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 flipV="1">
            <a:off x="-23714" y="29219"/>
            <a:ext cx="13052228" cy="1"/>
          </a:xfrm>
          <a:prstGeom prst="line">
            <a:avLst/>
          </a:prstGeom>
          <a:ln w="63500">
            <a:solidFill>
              <a:srgbClr val="ABAFFC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5000" spc="-100" dirty="0">
                <a:solidFill>
                  <a:srgbClr val="5E5E5E"/>
                </a:solidFill>
              </a:rPr>
              <a:t>“I arise in the morning torn between a</a:t>
            </a:r>
          </a:p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5000" spc="-100" dirty="0">
                <a:solidFill>
                  <a:srgbClr val="5E5E5E"/>
                </a:solidFill>
              </a:rPr>
              <a:t>desire to improve (or save) the world </a:t>
            </a:r>
          </a:p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5000" spc="-100" dirty="0">
                <a:solidFill>
                  <a:srgbClr val="5E5E5E"/>
                </a:solidFill>
              </a:rPr>
              <a:t>and a desire to enjoy (or savor) the world. </a:t>
            </a:r>
          </a:p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5000" spc="-100" dirty="0">
                <a:solidFill>
                  <a:srgbClr val="5E5E5E"/>
                </a:solidFill>
              </a:rPr>
              <a:t>This makes it hard to plan the day.”</a:t>
            </a:r>
          </a:p>
        </p:txBody>
      </p:sp>
      <p:sp>
        <p:nvSpPr>
          <p:cNvPr id="253" name="Shape 253"/>
          <p:cNvSpPr/>
          <p:nvPr/>
        </p:nvSpPr>
        <p:spPr>
          <a:xfrm>
            <a:off x="-3374" y="6072290"/>
            <a:ext cx="13011548" cy="589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000" spc="-59">
                <a:solidFill>
                  <a:srgbClr val="5C5C5C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000" spc="-59" dirty="0">
                <a:solidFill>
                  <a:srgbClr val="5C5C5C"/>
                </a:solidFill>
              </a:rPr>
              <a:t>- E. B. White</a:t>
            </a:r>
          </a:p>
        </p:txBody>
      </p:sp>
    </p:spTree>
    <p:extLst>
      <p:ext uri="{BB962C8B-B14F-4D97-AF65-F5344CB8AC3E}">
        <p14:creationId xmlns:p14="http://schemas.microsoft.com/office/powerpoint/2010/main" val="16784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-12700" y="9189182"/>
            <a:ext cx="13030200" cy="564418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0" name="RichardLeider_Logo_v2-0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748" y="9348553"/>
            <a:ext cx="3139661" cy="22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10136308" y="9261573"/>
            <a:ext cx="240429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700" spc="-14" dirty="0">
              <a:solidFill>
                <a:srgbClr val="7A7A7A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lvl="0" algn="r" defTabSz="457200">
              <a:defRPr sz="1800"/>
            </a:pP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©201</a:t>
            </a:r>
            <a:r>
              <a:rPr lang="en-US"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7  </a:t>
            </a: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Inventure - The Purpose Company        richardleider.com</a:t>
            </a:r>
          </a:p>
        </p:txBody>
      </p:sp>
      <p:sp>
        <p:nvSpPr>
          <p:cNvPr id="152" name="Shape 152"/>
          <p:cNvSpPr>
            <a:spLocks noGrp="1"/>
          </p:cNvSpPr>
          <p:nvPr>
            <p:ph type="title" idx="4294967295"/>
          </p:nvPr>
        </p:nvSpPr>
        <p:spPr>
          <a:xfrm>
            <a:off x="-3374" y="539977"/>
            <a:ext cx="13011548" cy="937668"/>
          </a:xfrm>
          <a:prstGeom prst="rect">
            <a:avLst/>
          </a:prstGeom>
        </p:spPr>
        <p:txBody>
          <a:bodyPr/>
          <a:lstStyle>
            <a:lvl1pPr>
              <a:defRPr spc="-180"/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is-IS" sz="6000" spc="-180" dirty="0">
                <a:solidFill>
                  <a:srgbClr val="5E5E5E"/>
                </a:solidFill>
              </a:rPr>
              <a:t>Why?</a:t>
            </a:r>
            <a:endParaRPr sz="6000" spc="-180" dirty="0">
              <a:solidFill>
                <a:srgbClr val="5E5E5E"/>
              </a:solidFill>
            </a:endParaRPr>
          </a:p>
        </p:txBody>
      </p:sp>
      <p:pic>
        <p:nvPicPr>
          <p:cNvPr id="8" name="RichardLeider_TreeImage_v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" b="8483"/>
          <a:stretch/>
        </p:blipFill>
        <p:spPr>
          <a:xfrm>
            <a:off x="-119529" y="1858019"/>
            <a:ext cx="13243858" cy="733116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18"/>
          <p:cNvSpPr/>
          <p:nvPr/>
        </p:nvSpPr>
        <p:spPr>
          <a:xfrm flipV="1">
            <a:off x="-23714" y="1858019"/>
            <a:ext cx="13052228" cy="1"/>
          </a:xfrm>
          <a:prstGeom prst="line">
            <a:avLst/>
          </a:prstGeom>
          <a:ln w="63500">
            <a:solidFill>
              <a:srgbClr val="A883E1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52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ichardLeider_TreeImage_v1.jpg"/>
          <p:cNvPicPr/>
          <p:nvPr/>
        </p:nvPicPr>
        <p:blipFill rotWithShape="1">
          <a:blip r:embed="rId2">
            <a:extLst/>
          </a:blip>
          <a:srcRect l="16372" t="509" r="16372"/>
          <a:stretch/>
        </p:blipFill>
        <p:spPr>
          <a:xfrm>
            <a:off x="0" y="10264"/>
            <a:ext cx="13004800" cy="918215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>
            <a:spLocks noGrp="1"/>
          </p:cNvSpPr>
          <p:nvPr>
            <p:ph type="title" idx="4294967295"/>
          </p:nvPr>
        </p:nvSpPr>
        <p:spPr>
          <a:xfrm>
            <a:off x="-3374" y="4021423"/>
            <a:ext cx="13011548" cy="937668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19" dirty="0">
                <a:solidFill>
                  <a:schemeClr val="bg1"/>
                </a:solidFill>
              </a:rPr>
              <a:t>Unlock the power of purpose</a:t>
            </a:r>
            <a:endParaRPr sz="6000" spc="-119" dirty="0">
              <a:solidFill>
                <a:schemeClr val="bg1"/>
              </a:solidFill>
            </a:endParaRPr>
          </a:p>
        </p:txBody>
      </p:sp>
      <p:sp>
        <p:nvSpPr>
          <p:cNvPr id="6" name="Shape 55"/>
          <p:cNvSpPr/>
          <p:nvPr/>
        </p:nvSpPr>
        <p:spPr>
          <a:xfrm flipV="1">
            <a:off x="-23714" y="29219"/>
            <a:ext cx="13052228" cy="1"/>
          </a:xfrm>
          <a:prstGeom prst="line">
            <a:avLst/>
          </a:prstGeom>
          <a:ln w="63500">
            <a:solidFill>
              <a:srgbClr val="ABAFFC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" name="Shape 176"/>
          <p:cNvSpPr/>
          <p:nvPr/>
        </p:nvSpPr>
        <p:spPr>
          <a:xfrm>
            <a:off x="10136308" y="9261573"/>
            <a:ext cx="240429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700" spc="-14" dirty="0">
              <a:solidFill>
                <a:srgbClr val="7A7A7A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lvl="0" algn="r" defTabSz="457200">
              <a:defRPr sz="1800"/>
            </a:pP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©201</a:t>
            </a:r>
            <a:r>
              <a:rPr lang="en-US"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7</a:t>
            </a: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  Inventure - The Purpose Company        richardleider.com</a:t>
            </a:r>
          </a:p>
        </p:txBody>
      </p:sp>
    </p:spTree>
    <p:extLst>
      <p:ext uri="{BB962C8B-B14F-4D97-AF65-F5344CB8AC3E}">
        <p14:creationId xmlns:p14="http://schemas.microsoft.com/office/powerpoint/2010/main" val="175223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ichardLeider_TreeImage_v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38902"/>
          <a:stretch/>
        </p:blipFill>
        <p:spPr>
          <a:xfrm>
            <a:off x="-164955" y="1884913"/>
            <a:ext cx="14114642" cy="7305763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-12700" y="9189182"/>
            <a:ext cx="13030200" cy="564418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0" name="RichardLeider_Logo_v2-0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748" y="9348553"/>
            <a:ext cx="3139661" cy="22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10136308" y="9261573"/>
            <a:ext cx="240429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700" spc="-14" dirty="0">
              <a:solidFill>
                <a:srgbClr val="7A7A7A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lvl="0" algn="r" defTabSz="457200">
              <a:defRPr sz="1800"/>
            </a:pP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©201</a:t>
            </a:r>
            <a:r>
              <a:rPr lang="en-US"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7</a:t>
            </a: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  Inventure - The Purpose Company        richardleider.com</a:t>
            </a:r>
          </a:p>
        </p:txBody>
      </p:sp>
      <p:sp>
        <p:nvSpPr>
          <p:cNvPr id="152" name="Shape 152"/>
          <p:cNvSpPr>
            <a:spLocks noGrp="1"/>
          </p:cNvSpPr>
          <p:nvPr>
            <p:ph type="title" idx="4294967295"/>
          </p:nvPr>
        </p:nvSpPr>
        <p:spPr>
          <a:xfrm>
            <a:off x="-3374" y="539977"/>
            <a:ext cx="13011548" cy="937668"/>
          </a:xfrm>
          <a:prstGeom prst="rect">
            <a:avLst/>
          </a:prstGeom>
        </p:spPr>
        <p:txBody>
          <a:bodyPr/>
          <a:lstStyle>
            <a:lvl1pPr>
              <a:defRPr spc="-180"/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is-IS" sz="6000" spc="-180" dirty="0">
                <a:solidFill>
                  <a:srgbClr val="5E5E5E"/>
                </a:solidFill>
              </a:rPr>
              <a:t>What?</a:t>
            </a:r>
            <a:endParaRPr sz="6000" spc="-180" dirty="0">
              <a:solidFill>
                <a:srgbClr val="5E5E5E"/>
              </a:solidFill>
            </a:endParaRPr>
          </a:p>
        </p:txBody>
      </p:sp>
      <p:sp>
        <p:nvSpPr>
          <p:cNvPr id="9" name="Shape 118"/>
          <p:cNvSpPr/>
          <p:nvPr/>
        </p:nvSpPr>
        <p:spPr>
          <a:xfrm flipV="1">
            <a:off x="-23714" y="1858019"/>
            <a:ext cx="13052228" cy="1"/>
          </a:xfrm>
          <a:prstGeom prst="line">
            <a:avLst/>
          </a:prstGeom>
          <a:ln w="63500">
            <a:solidFill>
              <a:srgbClr val="E6C911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27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10136308" y="9261573"/>
            <a:ext cx="240429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700" spc="-14" dirty="0">
              <a:solidFill>
                <a:srgbClr val="7A7A7A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lvl="0" algn="r" defTabSz="457200">
              <a:defRPr sz="1800"/>
            </a:pP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©201</a:t>
            </a:r>
            <a:r>
              <a:rPr lang="en-US"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7</a:t>
            </a: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  Inventure - The Purpose Company        richardleider.com</a:t>
            </a:r>
          </a:p>
        </p:txBody>
      </p:sp>
      <p:sp>
        <p:nvSpPr>
          <p:cNvPr id="161" name="Shape 161"/>
          <p:cNvSpPr>
            <a:spLocks noGrp="1"/>
          </p:cNvSpPr>
          <p:nvPr>
            <p:ph type="title" idx="4294967295"/>
          </p:nvPr>
        </p:nvSpPr>
        <p:spPr>
          <a:xfrm>
            <a:off x="-3374" y="539977"/>
            <a:ext cx="13011548" cy="937668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19" dirty="0">
                <a:solidFill>
                  <a:srgbClr val="5E5E5E"/>
                </a:solidFill>
              </a:rPr>
              <a:t>Who?</a:t>
            </a:r>
            <a:endParaRPr sz="6000" spc="-119" dirty="0">
              <a:solidFill>
                <a:srgbClr val="5E5E5E"/>
              </a:solidFill>
            </a:endParaRPr>
          </a:p>
        </p:txBody>
      </p:sp>
      <p:sp>
        <p:nvSpPr>
          <p:cNvPr id="163" name="Shape 163"/>
          <p:cNvSpPr/>
          <p:nvPr/>
        </p:nvSpPr>
        <p:spPr>
          <a:xfrm flipV="1">
            <a:off x="-44054" y="1606374"/>
            <a:ext cx="13052228" cy="1"/>
          </a:xfrm>
          <a:prstGeom prst="line">
            <a:avLst/>
          </a:prstGeom>
          <a:ln w="63500">
            <a:solidFill>
              <a:srgbClr val="E86B41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F3ECD9-B8D2-41D8-B7FD-CAF675DE21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0"/>
          <a:stretch/>
        </p:blipFill>
        <p:spPr>
          <a:xfrm>
            <a:off x="3374" y="1625291"/>
            <a:ext cx="13004800" cy="75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1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7268986" y="309419"/>
            <a:ext cx="5063226" cy="851223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4400" spc="-119" dirty="0">
                <a:solidFill>
                  <a:srgbClr val="5E5E5E"/>
                </a:solidFill>
              </a:rPr>
              <a:t>“… the last of the human freedoms – to choose one’s attitude in any given set of circumstances…”</a:t>
            </a:r>
            <a:br>
              <a:rPr lang="en-US" sz="4400" spc="-119" dirty="0">
                <a:solidFill>
                  <a:srgbClr val="5E5E5E"/>
                </a:solidFill>
              </a:rPr>
            </a:br>
            <a:endParaRPr sz="2000" spc="-119" dirty="0">
              <a:solidFill>
                <a:srgbClr val="5E5E5E"/>
              </a:solidFill>
              <a:latin typeface="Myriad Pro"/>
              <a:cs typeface="Myriad Pro"/>
            </a:endParaRPr>
          </a:p>
        </p:txBody>
      </p:sp>
      <p:sp>
        <p:nvSpPr>
          <p:cNvPr id="10" name="Shape 253"/>
          <p:cNvSpPr/>
          <p:nvPr/>
        </p:nvSpPr>
        <p:spPr>
          <a:xfrm>
            <a:off x="6509395" y="6295973"/>
            <a:ext cx="6500316" cy="589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000" spc="-59">
                <a:solidFill>
                  <a:srgbClr val="5C5C5C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000" spc="-59" dirty="0">
                <a:solidFill>
                  <a:srgbClr val="5C5C5C"/>
                </a:solidFill>
              </a:rPr>
              <a:t>- </a:t>
            </a:r>
            <a:r>
              <a:rPr lang="en-US" sz="2000" spc="-59" dirty="0">
                <a:solidFill>
                  <a:srgbClr val="5C5C5C"/>
                </a:solidFill>
              </a:rPr>
              <a:t>Viktor Frankl</a:t>
            </a:r>
            <a:endParaRPr sz="2000" spc="-59" dirty="0">
              <a:solidFill>
                <a:srgbClr val="5C5C5C"/>
              </a:solidFill>
            </a:endParaRPr>
          </a:p>
        </p:txBody>
      </p:sp>
      <p:pic>
        <p:nvPicPr>
          <p:cNvPr id="11" name="iStock_000004813635Medium - Freedom.jpg"/>
          <p:cNvPicPr/>
          <p:nvPr/>
        </p:nvPicPr>
        <p:blipFill rotWithShape="1">
          <a:blip r:embed="rId2">
            <a:extLst/>
          </a:blip>
          <a:srcRect l="5141" r="47416"/>
          <a:stretch/>
        </p:blipFill>
        <p:spPr>
          <a:xfrm>
            <a:off x="1301291" y="1643270"/>
            <a:ext cx="5115338" cy="668060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89"/>
          <p:cNvSpPr/>
          <p:nvPr/>
        </p:nvSpPr>
        <p:spPr>
          <a:xfrm flipV="1">
            <a:off x="-13675" y="26632"/>
            <a:ext cx="13019168" cy="9694"/>
          </a:xfrm>
          <a:prstGeom prst="line">
            <a:avLst/>
          </a:prstGeom>
          <a:ln w="63500">
            <a:solidFill>
              <a:srgbClr val="82A1AB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  <p:sp>
        <p:nvSpPr>
          <p:cNvPr id="8" name="Shape 152">
            <a:extLst>
              <a:ext uri="{FF2B5EF4-FFF2-40B4-BE49-F238E27FC236}">
                <a16:creationId xmlns:a16="http://schemas.microsoft.com/office/drawing/2014/main" id="{AA6971FF-6158-49A5-A3DD-68F44497DA78}"/>
              </a:ext>
            </a:extLst>
          </p:cNvPr>
          <p:cNvSpPr txBox="1">
            <a:spLocks/>
          </p:cNvSpPr>
          <p:nvPr/>
        </p:nvSpPr>
        <p:spPr>
          <a:xfrm>
            <a:off x="-6748" y="377891"/>
            <a:ext cx="13011548" cy="937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 algn="ctr" defTabSz="584200">
              <a:defRPr sz="6000" spc="-18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1pPr>
            <a:lvl2pPr indent="2286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2pPr>
            <a:lvl3pPr indent="4572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3pPr>
            <a:lvl4pPr indent="6858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4pPr>
            <a:lvl5pPr indent="9144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5pPr>
            <a:lvl6pPr indent="11430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6pPr>
            <a:lvl7pPr indent="13716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7pPr>
            <a:lvl8pPr indent="16002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8pPr>
            <a:lvl9pPr indent="1828800" algn="ctr" defTabSz="584200">
              <a:defRPr sz="6000" spc="-119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9pPr>
          </a:lstStyle>
          <a:p>
            <a:pPr>
              <a:defRPr sz="1800" spc="0">
                <a:solidFill>
                  <a:srgbClr val="000000"/>
                </a:solidFill>
              </a:defRPr>
            </a:pPr>
            <a:r>
              <a:rPr lang="is-IS" sz="6100" dirty="0">
                <a:solidFill>
                  <a:srgbClr val="5E5E5E"/>
                </a:solidFill>
              </a:rPr>
              <a:t>The choice</a:t>
            </a:r>
          </a:p>
        </p:txBody>
      </p:sp>
    </p:spTree>
    <p:extLst>
      <p:ext uri="{BB962C8B-B14F-4D97-AF65-F5344CB8AC3E}">
        <p14:creationId xmlns:p14="http://schemas.microsoft.com/office/powerpoint/2010/main" val="41814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" t="23215" r="1" b="717"/>
          <a:stretch/>
        </p:blipFill>
        <p:spPr>
          <a:xfrm>
            <a:off x="1536994" y="2289642"/>
            <a:ext cx="9915502" cy="5042355"/>
          </a:xfrm>
          <a:prstGeom prst="rect">
            <a:avLst/>
          </a:prstGeom>
        </p:spPr>
      </p:pic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19" dirty="0">
                <a:solidFill>
                  <a:srgbClr val="5E5E5E"/>
                </a:solidFill>
              </a:rPr>
              <a:t>Old story</a:t>
            </a:r>
            <a:endParaRPr sz="6000" spc="-119" dirty="0">
              <a:solidFill>
                <a:srgbClr val="5E5E5E"/>
              </a:solidFill>
            </a:endParaRPr>
          </a:p>
        </p:txBody>
      </p:sp>
      <p:sp>
        <p:nvSpPr>
          <p:cNvPr id="79" name="Shape 79"/>
          <p:cNvSpPr/>
          <p:nvPr/>
        </p:nvSpPr>
        <p:spPr>
          <a:xfrm>
            <a:off x="3379278" y="2238898"/>
            <a:ext cx="34981" cy="536061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80" name="Shape 80"/>
          <p:cNvSpPr/>
          <p:nvPr/>
        </p:nvSpPr>
        <p:spPr>
          <a:xfrm>
            <a:off x="5386578" y="2238898"/>
            <a:ext cx="34507" cy="5361338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81" name="Shape 81"/>
          <p:cNvSpPr/>
          <p:nvPr/>
        </p:nvSpPr>
        <p:spPr>
          <a:xfrm>
            <a:off x="10448426" y="2239622"/>
            <a:ext cx="42327" cy="536061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82" name="Shape 82"/>
          <p:cNvSpPr/>
          <p:nvPr/>
        </p:nvSpPr>
        <p:spPr>
          <a:xfrm>
            <a:off x="9222305" y="2239622"/>
            <a:ext cx="42327" cy="536061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83" name="Shape 83"/>
          <p:cNvSpPr/>
          <p:nvPr/>
        </p:nvSpPr>
        <p:spPr>
          <a:xfrm>
            <a:off x="1593328" y="4667564"/>
            <a:ext cx="9808450" cy="2711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3" extrusionOk="0">
                <a:moveTo>
                  <a:pt x="0" y="21563"/>
                </a:moveTo>
                <a:cubicBezTo>
                  <a:pt x="2107" y="8332"/>
                  <a:pt x="6251" y="36"/>
                  <a:pt x="10771" y="0"/>
                </a:cubicBezTo>
                <a:cubicBezTo>
                  <a:pt x="15309" y="-37"/>
                  <a:pt x="19480" y="8254"/>
                  <a:pt x="21600" y="21530"/>
                </a:cubicBezTo>
              </a:path>
            </a:pathLst>
          </a:custGeom>
          <a:ln w="1270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  <p:sp>
        <p:nvSpPr>
          <p:cNvPr id="84" name="Shape 84"/>
          <p:cNvSpPr/>
          <p:nvPr/>
        </p:nvSpPr>
        <p:spPr>
          <a:xfrm>
            <a:off x="1536993" y="7325336"/>
            <a:ext cx="9915503" cy="811065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747474"/>
                </a:solidFill>
              </a:defRPr>
            </a:pPr>
            <a:endParaRPr dirty="0"/>
          </a:p>
        </p:txBody>
      </p:sp>
      <p:sp>
        <p:nvSpPr>
          <p:cNvPr id="85" name="Shape 85"/>
          <p:cNvSpPr/>
          <p:nvPr/>
        </p:nvSpPr>
        <p:spPr>
          <a:xfrm>
            <a:off x="1878373" y="7312461"/>
            <a:ext cx="1210784" cy="81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 dirty="0">
                <a:solidFill>
                  <a:srgbClr val="FFFFFF"/>
                </a:solidFill>
              </a:rPr>
              <a:t>childhood</a:t>
            </a:r>
          </a:p>
        </p:txBody>
      </p:sp>
      <p:sp>
        <p:nvSpPr>
          <p:cNvPr id="86" name="Shape 86"/>
          <p:cNvSpPr/>
          <p:nvPr/>
        </p:nvSpPr>
        <p:spPr>
          <a:xfrm>
            <a:off x="3794071" y="7316982"/>
            <a:ext cx="1210785" cy="81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 dirty="0">
                <a:solidFill>
                  <a:srgbClr val="FFFFFF"/>
                </a:solidFill>
              </a:rPr>
              <a:t>adolescence</a:t>
            </a:r>
          </a:p>
        </p:txBody>
      </p:sp>
      <p:sp>
        <p:nvSpPr>
          <p:cNvPr id="87" name="Shape 87"/>
          <p:cNvSpPr/>
          <p:nvPr/>
        </p:nvSpPr>
        <p:spPr>
          <a:xfrm>
            <a:off x="6357701" y="7316982"/>
            <a:ext cx="1667327" cy="81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 dirty="0">
                <a:solidFill>
                  <a:srgbClr val="FFFFFF"/>
                </a:solidFill>
              </a:rPr>
              <a:t>adulthood</a:t>
            </a:r>
          </a:p>
        </p:txBody>
      </p:sp>
      <p:sp>
        <p:nvSpPr>
          <p:cNvPr id="88" name="Shape 88"/>
          <p:cNvSpPr/>
          <p:nvPr/>
        </p:nvSpPr>
        <p:spPr>
          <a:xfrm>
            <a:off x="10490753" y="7316982"/>
            <a:ext cx="911025" cy="81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lang="en-US" sz="1600" spc="-32" dirty="0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rPr>
              <a:t>o</a:t>
            </a:r>
            <a:r>
              <a:rPr sz="1600" spc="-32" dirty="0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rPr>
              <a:t>ld age</a:t>
            </a:r>
          </a:p>
        </p:txBody>
      </p:sp>
      <p:sp>
        <p:nvSpPr>
          <p:cNvPr id="89" name="Shape 89"/>
          <p:cNvSpPr/>
          <p:nvPr/>
        </p:nvSpPr>
        <p:spPr>
          <a:xfrm>
            <a:off x="5390835" y="7331998"/>
            <a:ext cx="32475" cy="823016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90" name="Shape 90"/>
          <p:cNvSpPr/>
          <p:nvPr/>
        </p:nvSpPr>
        <p:spPr>
          <a:xfrm>
            <a:off x="10448426" y="7338700"/>
            <a:ext cx="42327" cy="811065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9222305" y="7338700"/>
            <a:ext cx="42327" cy="811065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92" name="Shape 92"/>
          <p:cNvSpPr/>
          <p:nvPr/>
        </p:nvSpPr>
        <p:spPr>
          <a:xfrm>
            <a:off x="3378572" y="7331998"/>
            <a:ext cx="34981" cy="823016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9349149" y="7316982"/>
            <a:ext cx="1017347" cy="81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 dirty="0">
                <a:solidFill>
                  <a:srgbClr val="FFFFFF"/>
                </a:solidFill>
              </a:rPr>
              <a:t>retirement</a:t>
            </a:r>
          </a:p>
        </p:txBody>
      </p:sp>
      <p:sp>
        <p:nvSpPr>
          <p:cNvPr id="94" name="Shape 94"/>
          <p:cNvSpPr/>
          <p:nvPr/>
        </p:nvSpPr>
        <p:spPr>
          <a:xfrm flipV="1">
            <a:off x="-23714" y="29219"/>
            <a:ext cx="13052228" cy="1"/>
          </a:xfrm>
          <a:prstGeom prst="line">
            <a:avLst/>
          </a:prstGeom>
          <a:ln w="63500">
            <a:solidFill>
              <a:srgbClr val="5C5C5C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95" name="Shape 95"/>
          <p:cNvSpPr/>
          <p:nvPr/>
        </p:nvSpPr>
        <p:spPr>
          <a:xfrm rot="16200000">
            <a:off x="-1397716" y="4951536"/>
            <a:ext cx="5023296" cy="81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200" spc="-44">
                <a:solidFill>
                  <a:srgbClr val="5E5E5E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200" spc="-44">
                <a:solidFill>
                  <a:srgbClr val="5E5E5E"/>
                </a:solidFill>
              </a:rPr>
              <a:t>personal growth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16591" b="4805"/>
          <a:stretch/>
        </p:blipFill>
        <p:spPr>
          <a:xfrm>
            <a:off x="1536995" y="2284062"/>
            <a:ext cx="9909057" cy="5051815"/>
          </a:xfrm>
          <a:prstGeom prst="rect">
            <a:avLst/>
          </a:prstGeom>
        </p:spPr>
      </p:pic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19" dirty="0">
                <a:solidFill>
                  <a:srgbClr val="5E5E5E"/>
                </a:solidFill>
              </a:rPr>
              <a:t>New story</a:t>
            </a:r>
            <a:endParaRPr sz="6000" spc="-119" dirty="0">
              <a:solidFill>
                <a:srgbClr val="5E5E5E"/>
              </a:solidFill>
            </a:endParaRPr>
          </a:p>
        </p:txBody>
      </p:sp>
      <p:sp>
        <p:nvSpPr>
          <p:cNvPr id="126" name="Shape 126"/>
          <p:cNvSpPr/>
          <p:nvPr/>
        </p:nvSpPr>
        <p:spPr>
          <a:xfrm flipV="1">
            <a:off x="-23714" y="29219"/>
            <a:ext cx="13052228" cy="1"/>
          </a:xfrm>
          <a:prstGeom prst="line">
            <a:avLst/>
          </a:prstGeom>
          <a:ln w="63500">
            <a:solidFill>
              <a:srgbClr val="ABAFFC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4699294" y="2284062"/>
            <a:ext cx="34981" cy="536061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129" name="Shape 129"/>
          <p:cNvSpPr/>
          <p:nvPr/>
        </p:nvSpPr>
        <p:spPr>
          <a:xfrm>
            <a:off x="9576389" y="2284062"/>
            <a:ext cx="34981" cy="536061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130" name="Shape 130"/>
          <p:cNvSpPr/>
          <p:nvPr/>
        </p:nvSpPr>
        <p:spPr>
          <a:xfrm>
            <a:off x="10579394" y="2284062"/>
            <a:ext cx="34981" cy="536061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7493294" y="2284062"/>
            <a:ext cx="34981" cy="536061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133" name="Shape 133"/>
          <p:cNvSpPr/>
          <p:nvPr/>
        </p:nvSpPr>
        <p:spPr>
          <a:xfrm>
            <a:off x="1593849" y="3632663"/>
            <a:ext cx="9965793" cy="3786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4" extrusionOk="0">
                <a:moveTo>
                  <a:pt x="0" y="21544"/>
                </a:moveTo>
                <a:cubicBezTo>
                  <a:pt x="362" y="19566"/>
                  <a:pt x="774" y="17707"/>
                  <a:pt x="1230" y="15972"/>
                </a:cubicBezTo>
                <a:cubicBezTo>
                  <a:pt x="2033" y="12922"/>
                  <a:pt x="2991" y="10193"/>
                  <a:pt x="4162" y="8363"/>
                </a:cubicBezTo>
                <a:cubicBezTo>
                  <a:pt x="5245" y="6670"/>
                  <a:pt x="6482" y="5811"/>
                  <a:pt x="7767" y="5705"/>
                </a:cubicBezTo>
                <a:cubicBezTo>
                  <a:pt x="8094" y="5678"/>
                  <a:pt x="8421" y="5703"/>
                  <a:pt x="8746" y="5801"/>
                </a:cubicBezTo>
                <a:cubicBezTo>
                  <a:pt x="9047" y="5893"/>
                  <a:pt x="9345" y="6047"/>
                  <a:pt x="9640" y="6235"/>
                </a:cubicBezTo>
                <a:cubicBezTo>
                  <a:pt x="9906" y="6404"/>
                  <a:pt x="10170" y="6601"/>
                  <a:pt x="10432" y="6823"/>
                </a:cubicBezTo>
                <a:cubicBezTo>
                  <a:pt x="10695" y="7107"/>
                  <a:pt x="10958" y="7394"/>
                  <a:pt x="11220" y="7684"/>
                </a:cubicBezTo>
                <a:cubicBezTo>
                  <a:pt x="11472" y="7961"/>
                  <a:pt x="11724" y="8242"/>
                  <a:pt x="11986" y="8418"/>
                </a:cubicBezTo>
                <a:cubicBezTo>
                  <a:pt x="12222" y="8577"/>
                  <a:pt x="12463" y="8649"/>
                  <a:pt x="12705" y="8639"/>
                </a:cubicBezTo>
                <a:cubicBezTo>
                  <a:pt x="15296" y="8530"/>
                  <a:pt x="16919" y="-56"/>
                  <a:pt x="19518" y="1"/>
                </a:cubicBezTo>
                <a:cubicBezTo>
                  <a:pt x="20295" y="17"/>
                  <a:pt x="21039" y="880"/>
                  <a:pt x="21600" y="2412"/>
                </a:cubicBezTo>
              </a:path>
            </a:pathLst>
          </a:custGeom>
          <a:ln w="1270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  <p:sp>
        <p:nvSpPr>
          <p:cNvPr id="26" name="Shape 84"/>
          <p:cNvSpPr/>
          <p:nvPr/>
        </p:nvSpPr>
        <p:spPr>
          <a:xfrm>
            <a:off x="1536993" y="7325336"/>
            <a:ext cx="9909059" cy="811065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747474"/>
                </a:solidFill>
              </a:defRPr>
            </a:pPr>
            <a:endParaRPr dirty="0"/>
          </a:p>
        </p:txBody>
      </p:sp>
      <p:sp>
        <p:nvSpPr>
          <p:cNvPr id="135" name="Shape 135"/>
          <p:cNvSpPr/>
          <p:nvPr/>
        </p:nvSpPr>
        <p:spPr>
          <a:xfrm>
            <a:off x="1536995" y="7306852"/>
            <a:ext cx="1595369" cy="81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>
                <a:solidFill>
                  <a:srgbClr val="FFFFFF"/>
                </a:solidFill>
              </a:rPr>
              <a:t>childhood</a:t>
            </a:r>
          </a:p>
        </p:txBody>
      </p:sp>
      <p:sp>
        <p:nvSpPr>
          <p:cNvPr id="136" name="Shape 136"/>
          <p:cNvSpPr/>
          <p:nvPr/>
        </p:nvSpPr>
        <p:spPr>
          <a:xfrm>
            <a:off x="3192211" y="7306852"/>
            <a:ext cx="1499747" cy="81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>
                <a:solidFill>
                  <a:srgbClr val="FFFFFF"/>
                </a:solidFill>
              </a:rPr>
              <a:t>adolescence</a:t>
            </a:r>
          </a:p>
        </p:txBody>
      </p:sp>
      <p:sp>
        <p:nvSpPr>
          <p:cNvPr id="137" name="Shape 137"/>
          <p:cNvSpPr/>
          <p:nvPr/>
        </p:nvSpPr>
        <p:spPr>
          <a:xfrm>
            <a:off x="4739106" y="7312301"/>
            <a:ext cx="2749358" cy="811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>
                <a:solidFill>
                  <a:srgbClr val="FFFFFF"/>
                </a:solidFill>
              </a:rPr>
              <a:t>adulthood</a:t>
            </a:r>
          </a:p>
        </p:txBody>
      </p:sp>
      <p:sp>
        <p:nvSpPr>
          <p:cNvPr id="138" name="Shape 138"/>
          <p:cNvSpPr/>
          <p:nvPr/>
        </p:nvSpPr>
        <p:spPr>
          <a:xfrm>
            <a:off x="10611023" y="7312301"/>
            <a:ext cx="835029" cy="811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>
                <a:solidFill>
                  <a:srgbClr val="FFFFFF"/>
                </a:solidFill>
              </a:rPr>
              <a:t>old age</a:t>
            </a:r>
          </a:p>
        </p:txBody>
      </p:sp>
      <p:sp>
        <p:nvSpPr>
          <p:cNvPr id="140" name="Shape 140"/>
          <p:cNvSpPr/>
          <p:nvPr/>
        </p:nvSpPr>
        <p:spPr>
          <a:xfrm>
            <a:off x="10579394" y="7323576"/>
            <a:ext cx="34981" cy="811065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7493294" y="7323576"/>
            <a:ext cx="34981" cy="811065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7526011" y="7312301"/>
            <a:ext cx="2149355" cy="811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>
                <a:solidFill>
                  <a:srgbClr val="FFFFFF"/>
                </a:solidFill>
              </a:rPr>
              <a:t>new life stage</a:t>
            </a:r>
          </a:p>
        </p:txBody>
      </p:sp>
      <p:sp>
        <p:nvSpPr>
          <p:cNvPr id="145" name="Shape 145"/>
          <p:cNvSpPr/>
          <p:nvPr/>
        </p:nvSpPr>
        <p:spPr>
          <a:xfrm>
            <a:off x="9576389" y="7323576"/>
            <a:ext cx="34981" cy="811065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B29E85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29E85"/>
                </a:solidFill>
              </a:rPr>
              <a:t> </a:t>
            </a:r>
          </a:p>
        </p:txBody>
      </p:sp>
      <p:sp>
        <p:nvSpPr>
          <p:cNvPr id="146" name="Shape 146"/>
          <p:cNvSpPr/>
          <p:nvPr/>
        </p:nvSpPr>
        <p:spPr>
          <a:xfrm>
            <a:off x="9583265" y="7312301"/>
            <a:ext cx="1011769" cy="811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>
                <a:solidFill>
                  <a:srgbClr val="FFFFFF"/>
                </a:solidFill>
              </a:rPr>
              <a:t>retirement</a:t>
            </a:r>
          </a:p>
        </p:txBody>
      </p:sp>
      <p:sp>
        <p:nvSpPr>
          <p:cNvPr id="132" name="Shape 132"/>
          <p:cNvSpPr/>
          <p:nvPr/>
        </p:nvSpPr>
        <p:spPr>
          <a:xfrm rot="16200000">
            <a:off x="-1397716" y="4955414"/>
            <a:ext cx="5023296" cy="81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200" spc="-44">
                <a:solidFill>
                  <a:srgbClr val="5E5E5E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200" spc="-44" dirty="0">
                <a:solidFill>
                  <a:srgbClr val="5E5E5E"/>
                </a:solidFill>
              </a:rPr>
              <a:t>personal growth</a:t>
            </a:r>
          </a:p>
        </p:txBody>
      </p:sp>
      <p:sp>
        <p:nvSpPr>
          <p:cNvPr id="25" name="Shape 128"/>
          <p:cNvSpPr/>
          <p:nvPr/>
        </p:nvSpPr>
        <p:spPr>
          <a:xfrm>
            <a:off x="3147345" y="1975263"/>
            <a:ext cx="34981" cy="536061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142" name="Shape 142"/>
          <p:cNvSpPr/>
          <p:nvPr/>
        </p:nvSpPr>
        <p:spPr>
          <a:xfrm>
            <a:off x="3149894" y="7331482"/>
            <a:ext cx="34981" cy="823015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/>
          </a:p>
        </p:txBody>
      </p:sp>
      <p:sp>
        <p:nvSpPr>
          <p:cNvPr id="27" name="Shape 142"/>
          <p:cNvSpPr/>
          <p:nvPr/>
        </p:nvSpPr>
        <p:spPr>
          <a:xfrm>
            <a:off x="4699294" y="7325336"/>
            <a:ext cx="34981" cy="823015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11456283" y="2936958"/>
            <a:ext cx="275482" cy="54480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8" b="17208"/>
          <a:stretch/>
        </p:blipFill>
        <p:spPr>
          <a:xfrm>
            <a:off x="1540930" y="2295831"/>
            <a:ext cx="9905122" cy="5040046"/>
          </a:xfrm>
          <a:prstGeom prst="rect">
            <a:avLst/>
          </a:prstGeom>
        </p:spPr>
      </p:pic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19" dirty="0">
                <a:solidFill>
                  <a:srgbClr val="5E5E5E"/>
                </a:solidFill>
              </a:rPr>
              <a:t>Self renewal</a:t>
            </a:r>
            <a:endParaRPr sz="6000" spc="-119" dirty="0">
              <a:solidFill>
                <a:srgbClr val="5E5E5E"/>
              </a:solidFill>
            </a:endParaRPr>
          </a:p>
        </p:txBody>
      </p:sp>
      <p:sp>
        <p:nvSpPr>
          <p:cNvPr id="100" name="Shape 100"/>
          <p:cNvSpPr/>
          <p:nvPr/>
        </p:nvSpPr>
        <p:spPr>
          <a:xfrm flipV="1">
            <a:off x="-23714" y="29219"/>
            <a:ext cx="13052228" cy="1"/>
          </a:xfrm>
          <a:prstGeom prst="line">
            <a:avLst/>
          </a:prstGeom>
          <a:ln w="63500">
            <a:solidFill>
              <a:srgbClr val="ABAFFC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3149894" y="2285186"/>
            <a:ext cx="34981" cy="536061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102" name="Shape 102"/>
          <p:cNvSpPr/>
          <p:nvPr/>
        </p:nvSpPr>
        <p:spPr>
          <a:xfrm>
            <a:off x="4699294" y="2285186"/>
            <a:ext cx="34981" cy="536061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103" name="Shape 103"/>
          <p:cNvSpPr/>
          <p:nvPr/>
        </p:nvSpPr>
        <p:spPr>
          <a:xfrm>
            <a:off x="9576389" y="2295831"/>
            <a:ext cx="34981" cy="536061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104" name="Shape 104"/>
          <p:cNvSpPr/>
          <p:nvPr/>
        </p:nvSpPr>
        <p:spPr>
          <a:xfrm>
            <a:off x="10579394" y="2295831"/>
            <a:ext cx="34981" cy="536061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105" name="Shape 105"/>
          <p:cNvSpPr/>
          <p:nvPr/>
        </p:nvSpPr>
        <p:spPr>
          <a:xfrm>
            <a:off x="7493294" y="2295831"/>
            <a:ext cx="34981" cy="536061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 dirty="0"/>
          </a:p>
        </p:txBody>
      </p:sp>
      <p:sp>
        <p:nvSpPr>
          <p:cNvPr id="119" name="Shape 119"/>
          <p:cNvSpPr/>
          <p:nvPr/>
        </p:nvSpPr>
        <p:spPr>
          <a:xfrm>
            <a:off x="1471955" y="3480231"/>
            <a:ext cx="10041422" cy="2324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3" extrusionOk="0">
                <a:moveTo>
                  <a:pt x="0" y="11595"/>
                </a:moveTo>
                <a:cubicBezTo>
                  <a:pt x="2967" y="18347"/>
                  <a:pt x="6216" y="21600"/>
                  <a:pt x="9487" y="21091"/>
                </a:cubicBezTo>
                <a:cubicBezTo>
                  <a:pt x="13874" y="20409"/>
                  <a:pt x="18109" y="13036"/>
                  <a:pt x="21600" y="0"/>
                </a:cubicBezTo>
              </a:path>
            </a:pathLst>
          </a:custGeom>
          <a:ln w="1270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  <p:sp>
        <p:nvSpPr>
          <p:cNvPr id="121" name="Shape 121"/>
          <p:cNvSpPr/>
          <p:nvPr/>
        </p:nvSpPr>
        <p:spPr>
          <a:xfrm>
            <a:off x="1265448" y="2738520"/>
            <a:ext cx="275482" cy="54480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 rot="16200000">
            <a:off x="-1397716" y="4955414"/>
            <a:ext cx="5023296" cy="81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200" spc="-44">
                <a:solidFill>
                  <a:srgbClr val="5E5E5E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200" spc="-44" dirty="0">
                <a:solidFill>
                  <a:srgbClr val="5E5E5E"/>
                </a:solidFill>
              </a:rPr>
              <a:t>personal growth</a:t>
            </a:r>
          </a:p>
        </p:txBody>
      </p:sp>
      <p:sp>
        <p:nvSpPr>
          <p:cNvPr id="33" name="Shape 84"/>
          <p:cNvSpPr/>
          <p:nvPr/>
        </p:nvSpPr>
        <p:spPr>
          <a:xfrm>
            <a:off x="1536993" y="7325336"/>
            <a:ext cx="9909059" cy="811065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747474"/>
                </a:solidFill>
              </a:defRPr>
            </a:pPr>
            <a:endParaRPr dirty="0"/>
          </a:p>
        </p:txBody>
      </p:sp>
      <p:sp>
        <p:nvSpPr>
          <p:cNvPr id="34" name="Shape 141"/>
          <p:cNvSpPr/>
          <p:nvPr/>
        </p:nvSpPr>
        <p:spPr>
          <a:xfrm>
            <a:off x="7493294" y="7323576"/>
            <a:ext cx="34981" cy="811065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/>
          </a:p>
        </p:txBody>
      </p:sp>
      <p:sp>
        <p:nvSpPr>
          <p:cNvPr id="35" name="Shape 145"/>
          <p:cNvSpPr/>
          <p:nvPr/>
        </p:nvSpPr>
        <p:spPr>
          <a:xfrm>
            <a:off x="9576389" y="7323576"/>
            <a:ext cx="34981" cy="811065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B29E85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29E85"/>
                </a:solidFill>
              </a:rPr>
              <a:t> </a:t>
            </a:r>
          </a:p>
        </p:txBody>
      </p:sp>
      <p:sp>
        <p:nvSpPr>
          <p:cNvPr id="37" name="Shape 142"/>
          <p:cNvSpPr/>
          <p:nvPr/>
        </p:nvSpPr>
        <p:spPr>
          <a:xfrm>
            <a:off x="3149894" y="7331482"/>
            <a:ext cx="34981" cy="823015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/>
          </a:p>
        </p:txBody>
      </p:sp>
      <p:sp>
        <p:nvSpPr>
          <p:cNvPr id="38" name="Shape 142"/>
          <p:cNvSpPr/>
          <p:nvPr/>
        </p:nvSpPr>
        <p:spPr>
          <a:xfrm>
            <a:off x="4699294" y="7325336"/>
            <a:ext cx="34981" cy="823015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/>
          </a:p>
        </p:txBody>
      </p:sp>
      <p:sp>
        <p:nvSpPr>
          <p:cNvPr id="39" name="Shape 140"/>
          <p:cNvSpPr/>
          <p:nvPr/>
        </p:nvSpPr>
        <p:spPr>
          <a:xfrm>
            <a:off x="10579394" y="7323576"/>
            <a:ext cx="34981" cy="811065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B29E85"/>
                </a:solidFill>
              </a:defRPr>
            </a:pPr>
            <a:endParaRPr/>
          </a:p>
        </p:txBody>
      </p:sp>
      <p:sp>
        <p:nvSpPr>
          <p:cNvPr id="40" name="Shape 135"/>
          <p:cNvSpPr/>
          <p:nvPr/>
        </p:nvSpPr>
        <p:spPr>
          <a:xfrm>
            <a:off x="1536995" y="7306852"/>
            <a:ext cx="1595369" cy="81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>
                <a:solidFill>
                  <a:srgbClr val="FFFFFF"/>
                </a:solidFill>
              </a:rPr>
              <a:t>childhood</a:t>
            </a:r>
          </a:p>
        </p:txBody>
      </p:sp>
      <p:sp>
        <p:nvSpPr>
          <p:cNvPr id="41" name="Shape 136"/>
          <p:cNvSpPr/>
          <p:nvPr/>
        </p:nvSpPr>
        <p:spPr>
          <a:xfrm>
            <a:off x="3192211" y="7306852"/>
            <a:ext cx="1499747" cy="811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>
                <a:solidFill>
                  <a:srgbClr val="FFFFFF"/>
                </a:solidFill>
              </a:rPr>
              <a:t>adolescence</a:t>
            </a:r>
          </a:p>
        </p:txBody>
      </p:sp>
      <p:sp>
        <p:nvSpPr>
          <p:cNvPr id="42" name="Shape 137"/>
          <p:cNvSpPr/>
          <p:nvPr/>
        </p:nvSpPr>
        <p:spPr>
          <a:xfrm>
            <a:off x="4739106" y="7312301"/>
            <a:ext cx="2749358" cy="811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>
                <a:solidFill>
                  <a:srgbClr val="FFFFFF"/>
                </a:solidFill>
              </a:rPr>
              <a:t>adulthood</a:t>
            </a:r>
          </a:p>
        </p:txBody>
      </p:sp>
      <p:sp>
        <p:nvSpPr>
          <p:cNvPr id="43" name="Shape 138"/>
          <p:cNvSpPr/>
          <p:nvPr/>
        </p:nvSpPr>
        <p:spPr>
          <a:xfrm>
            <a:off x="10611023" y="7312301"/>
            <a:ext cx="835029" cy="811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>
                <a:solidFill>
                  <a:srgbClr val="FFFFFF"/>
                </a:solidFill>
              </a:rPr>
              <a:t>old age</a:t>
            </a:r>
          </a:p>
        </p:txBody>
      </p:sp>
      <p:sp>
        <p:nvSpPr>
          <p:cNvPr id="44" name="Shape 144"/>
          <p:cNvSpPr/>
          <p:nvPr/>
        </p:nvSpPr>
        <p:spPr>
          <a:xfrm>
            <a:off x="7526011" y="7312301"/>
            <a:ext cx="2149355" cy="811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>
                <a:solidFill>
                  <a:srgbClr val="FFFFFF"/>
                </a:solidFill>
              </a:rPr>
              <a:t>new life stage</a:t>
            </a:r>
          </a:p>
        </p:txBody>
      </p:sp>
      <p:sp>
        <p:nvSpPr>
          <p:cNvPr id="45" name="Shape 146"/>
          <p:cNvSpPr/>
          <p:nvPr/>
        </p:nvSpPr>
        <p:spPr>
          <a:xfrm>
            <a:off x="9583265" y="7312301"/>
            <a:ext cx="1011769" cy="811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1600" spc="-32">
                <a:solidFill>
                  <a:srgbClr val="FFFFFF"/>
                </a:solidFill>
                <a:latin typeface="Myriad Pro Semibold"/>
                <a:ea typeface="Myriad Pro Semibold"/>
                <a:cs typeface="Myriad Pro Semibold"/>
                <a:sym typeface="Myriad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600" spc="-32">
                <a:solidFill>
                  <a:srgbClr val="FFFFFF"/>
                </a:solidFill>
              </a:rPr>
              <a:t>retirement</a:t>
            </a:r>
          </a:p>
        </p:txBody>
      </p:sp>
      <p:sp>
        <p:nvSpPr>
          <p:cNvPr id="120" name="Shape 120"/>
          <p:cNvSpPr/>
          <p:nvPr/>
        </p:nvSpPr>
        <p:spPr>
          <a:xfrm>
            <a:off x="11456283" y="2936958"/>
            <a:ext cx="275482" cy="54480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714" y="1858019"/>
            <a:ext cx="13028514" cy="7331163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8" name="iStock_000041085186Larg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4" b="15778"/>
          <a:stretch/>
        </p:blipFill>
        <p:spPr>
          <a:xfrm>
            <a:off x="2327835" y="1858018"/>
            <a:ext cx="8349130" cy="7331164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-12700" y="9189182"/>
            <a:ext cx="13030200" cy="564418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0" name="RichardLeider_Logo_v2-0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748" y="9348553"/>
            <a:ext cx="3139661" cy="22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10136308" y="9261573"/>
            <a:ext cx="240429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700" spc="-14" dirty="0">
              <a:solidFill>
                <a:srgbClr val="7A7A7A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lvl="0" algn="r" defTabSz="457200">
              <a:defRPr sz="1800"/>
            </a:pP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©201</a:t>
            </a:r>
            <a:r>
              <a:rPr lang="en-US"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7</a:t>
            </a:r>
            <a:r>
              <a:rPr sz="700" spc="-14" dirty="0">
                <a:solidFill>
                  <a:srgbClr val="7A7A7A"/>
                </a:solidFill>
                <a:latin typeface="Myriad Pro"/>
                <a:ea typeface="Myriad Pro"/>
                <a:cs typeface="Myriad Pro"/>
                <a:sym typeface="Myriad Pro"/>
              </a:rPr>
              <a:t>  Inventure - The Purpose Company        richardleider.com</a:t>
            </a:r>
          </a:p>
        </p:txBody>
      </p:sp>
      <p:sp>
        <p:nvSpPr>
          <p:cNvPr id="152" name="Shape 152"/>
          <p:cNvSpPr>
            <a:spLocks noGrp="1"/>
          </p:cNvSpPr>
          <p:nvPr>
            <p:ph type="title" idx="4294967295"/>
          </p:nvPr>
        </p:nvSpPr>
        <p:spPr>
          <a:xfrm>
            <a:off x="-3374" y="539977"/>
            <a:ext cx="13011548" cy="937668"/>
          </a:xfrm>
          <a:prstGeom prst="rect">
            <a:avLst/>
          </a:prstGeom>
        </p:spPr>
        <p:txBody>
          <a:bodyPr/>
          <a:lstStyle>
            <a:lvl1pPr>
              <a:defRPr spc="-180"/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6000" spc="-180" dirty="0">
                <a:solidFill>
                  <a:srgbClr val="5E5E5E"/>
                </a:solidFill>
              </a:rPr>
              <a:t>The purpose moment</a:t>
            </a:r>
            <a:endParaRPr sz="6000" spc="-180" dirty="0">
              <a:solidFill>
                <a:srgbClr val="5E5E5E"/>
              </a:solidFill>
            </a:endParaRPr>
          </a:p>
        </p:txBody>
      </p:sp>
      <p:sp>
        <p:nvSpPr>
          <p:cNvPr id="153" name="Shape 153"/>
          <p:cNvSpPr/>
          <p:nvPr/>
        </p:nvSpPr>
        <p:spPr>
          <a:xfrm flipV="1">
            <a:off x="-23714" y="1858019"/>
            <a:ext cx="13052228" cy="1"/>
          </a:xfrm>
          <a:prstGeom prst="line">
            <a:avLst/>
          </a:prstGeom>
          <a:ln w="63500">
            <a:solidFill>
              <a:srgbClr val="749CEE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43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312</Words>
  <Application>Microsoft Office PowerPoint</Application>
  <PresentationFormat>Custom</PresentationFormat>
  <Paragraphs>87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Avenir Book</vt:lpstr>
      <vt:lpstr>Helvetica Neue</vt:lpstr>
      <vt:lpstr>Helvetica Neue Light</vt:lpstr>
      <vt:lpstr>Myriad Pro</vt:lpstr>
      <vt:lpstr>Myriad Pro Light</vt:lpstr>
      <vt:lpstr>Myriad Pro Semibold</vt:lpstr>
      <vt:lpstr>ModernPortfolio</vt:lpstr>
      <vt:lpstr>Your purpose checkup</vt:lpstr>
      <vt:lpstr>Why?</vt:lpstr>
      <vt:lpstr>What?</vt:lpstr>
      <vt:lpstr>Who?</vt:lpstr>
      <vt:lpstr>“… the last of the human freedoms – to choose one’s attitude in any given set of circumstances…” </vt:lpstr>
      <vt:lpstr>Old story</vt:lpstr>
      <vt:lpstr>New story</vt:lpstr>
      <vt:lpstr>Self renewal</vt:lpstr>
      <vt:lpstr>The purpose moment</vt:lpstr>
      <vt:lpstr>Purpose myths</vt:lpstr>
      <vt:lpstr>Career checkup</vt:lpstr>
      <vt:lpstr>What do you do?</vt:lpstr>
      <vt:lpstr>Why do you do what you do?</vt:lpstr>
      <vt:lpstr>Do you love what you do?</vt:lpstr>
      <vt:lpstr>The call</vt:lpstr>
      <vt:lpstr>The napkin test</vt:lpstr>
      <vt:lpstr>The mirror test</vt:lpstr>
      <vt:lpstr>Center yourself</vt:lpstr>
      <vt:lpstr>“I arise in the morning torn between a desire to improve (or save) the world  and a desire to enjoy (or savor) the world.  This makes it hard to plan the day.”</vt:lpstr>
      <vt:lpstr>Unlock the power of purpose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Unlock the power of purpose.</dc:title>
  <dc:creator>Chris Bedwell</dc:creator>
  <cp:lastModifiedBy>Chris Bedwell</cp:lastModifiedBy>
  <cp:revision>196</cp:revision>
  <cp:lastPrinted>2016-03-17T20:41:38Z</cp:lastPrinted>
  <dcterms:modified xsi:type="dcterms:W3CDTF">2017-09-20T16:47:00Z</dcterms:modified>
</cp:coreProperties>
</file>